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ixUBKPKSOaEsHYV0vNDVp/fDM2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time: 1 minute</a:t>
            </a:r>
            <a:endParaRPr b="1"/>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5000"/>
              </a:lnSpc>
              <a:spcBef>
                <a:spcPts val="0"/>
              </a:spcBef>
              <a:spcAft>
                <a:spcPts val="0"/>
              </a:spcAft>
              <a:buClr>
                <a:srgbClr val="3A3530"/>
              </a:buClr>
              <a:buSzPts val="1300"/>
              <a:buFont typeface="Calibri"/>
              <a:buNone/>
            </a:pPr>
            <a:r>
              <a:rPr b="1" lang="en-US" sz="1300">
                <a:solidFill>
                  <a:srgbClr val="3A3530"/>
                </a:solidFill>
              </a:rPr>
              <a:t>Slide time: 3 minutes</a:t>
            </a:r>
            <a:endParaRPr b="1" sz="1300">
              <a:solidFill>
                <a:srgbClr val="3A3530"/>
              </a:solidFill>
            </a:endParaRPr>
          </a:p>
          <a:p>
            <a:pPr indent="0" lvl="0" marL="0" rtl="0" algn="l">
              <a:lnSpc>
                <a:spcPct val="155000"/>
              </a:lnSpc>
              <a:spcBef>
                <a:spcPts val="0"/>
              </a:spcBef>
              <a:spcAft>
                <a:spcPts val="0"/>
              </a:spcAft>
              <a:buClr>
                <a:srgbClr val="3A3530"/>
              </a:buClr>
              <a:buSzPts val="1300"/>
              <a:buFont typeface="Calibri"/>
              <a:buNone/>
            </a:pPr>
            <a:r>
              <a:t/>
            </a:r>
            <a:endParaRPr sz="1300">
              <a:solidFill>
                <a:srgbClr val="3A3530"/>
              </a:solidFill>
            </a:endParaRPr>
          </a:p>
          <a:p>
            <a:pPr indent="0" lvl="0" marL="0" rtl="0" algn="l">
              <a:lnSpc>
                <a:spcPct val="155000"/>
              </a:lnSpc>
              <a:spcBef>
                <a:spcPts val="0"/>
              </a:spcBef>
              <a:spcAft>
                <a:spcPts val="0"/>
              </a:spcAft>
              <a:buClr>
                <a:srgbClr val="3A3530"/>
              </a:buClr>
              <a:buSzPts val="1300"/>
              <a:buFont typeface="Calibri"/>
              <a:buNone/>
            </a:pPr>
            <a:r>
              <a:rPr lang="en-US" sz="1300">
                <a:solidFill>
                  <a:srgbClr val="3A3530"/>
                </a:solidFill>
              </a:rPr>
              <a:t>Every small business owner knows the </a:t>
            </a:r>
            <a:r>
              <a:rPr b="1" lang="en-US" sz="1300">
                <a:solidFill>
                  <a:srgbClr val="3A3530"/>
                </a:solidFill>
              </a:rPr>
              <a:t>feeling</a:t>
            </a:r>
            <a:r>
              <a:rPr lang="en-US" sz="1300">
                <a:solidFill>
                  <a:srgbClr val="3A3530"/>
                </a:solidFill>
              </a:rPr>
              <a:t>: the day ends, tasks are checked off — but the work that truly moves the needle </a:t>
            </a:r>
            <a:r>
              <a:rPr b="1" lang="en-US" sz="1300">
                <a:solidFill>
                  <a:srgbClr val="3A3530"/>
                </a:solidFill>
              </a:rPr>
              <a:t>never quite</a:t>
            </a:r>
            <a:r>
              <a:rPr lang="en-US" sz="1300">
                <a:solidFill>
                  <a:srgbClr val="3A3530"/>
                </a:solidFill>
              </a:rPr>
              <a:t> got touched.</a:t>
            </a:r>
            <a:endParaRPr sz="1300"/>
          </a:p>
          <a:p>
            <a:pPr indent="0" lvl="0" marL="0" rtl="0" algn="l">
              <a:lnSpc>
                <a:spcPct val="155000"/>
              </a:lnSpc>
              <a:spcBef>
                <a:spcPts val="0"/>
              </a:spcBef>
              <a:spcAft>
                <a:spcPts val="0"/>
              </a:spcAft>
              <a:buClr>
                <a:schemeClr val="dk1"/>
              </a:buClr>
              <a:buSzPts val="1300"/>
              <a:buFont typeface="Calibri"/>
              <a:buNone/>
            </a:pPr>
            <a:r>
              <a:t/>
            </a:r>
            <a:endParaRPr sz="1300"/>
          </a:p>
          <a:p>
            <a:pPr indent="0" lvl="0" marL="0" rtl="0" algn="l">
              <a:lnSpc>
                <a:spcPct val="155000"/>
              </a:lnSpc>
              <a:spcBef>
                <a:spcPts val="0"/>
              </a:spcBef>
              <a:spcAft>
                <a:spcPts val="0"/>
              </a:spcAft>
              <a:buSzPts val="1300"/>
              <a:buNone/>
            </a:pPr>
            <a:r>
              <a:rPr lang="en-US" sz="1300">
                <a:solidFill>
                  <a:srgbClr val="3A3530"/>
                </a:solidFill>
              </a:rPr>
              <a:t>The </a:t>
            </a:r>
            <a:r>
              <a:rPr b="1" lang="en-US" sz="1300">
                <a:solidFill>
                  <a:srgbClr val="3A3530"/>
                </a:solidFill>
              </a:rPr>
              <a:t>culprit</a:t>
            </a:r>
            <a:r>
              <a:rPr lang="en-US" sz="1300">
                <a:solidFill>
                  <a:srgbClr val="3A3530"/>
                </a:solidFill>
              </a:rPr>
              <a:t> is always the same: repetition. </a:t>
            </a:r>
            <a:endParaRPr sz="1300">
              <a:solidFill>
                <a:srgbClr val="3A3530"/>
              </a:solidFill>
            </a:endParaRPr>
          </a:p>
          <a:p>
            <a:pPr indent="-311150" lvl="0" marL="457200" rtl="0" algn="l">
              <a:lnSpc>
                <a:spcPct val="155000"/>
              </a:lnSpc>
              <a:spcBef>
                <a:spcPts val="0"/>
              </a:spcBef>
              <a:spcAft>
                <a:spcPts val="0"/>
              </a:spcAft>
              <a:buClr>
                <a:srgbClr val="3A3530"/>
              </a:buClr>
              <a:buSzPts val="1300"/>
              <a:buAutoNum type="arabicPeriod"/>
            </a:pPr>
            <a:r>
              <a:rPr lang="en-US" sz="1300">
                <a:solidFill>
                  <a:srgbClr val="3A3530"/>
                </a:solidFill>
              </a:rPr>
              <a:t>Writing the same kinds of descriptions. </a:t>
            </a:r>
            <a:endParaRPr sz="1300">
              <a:solidFill>
                <a:srgbClr val="3A3530"/>
              </a:solidFill>
            </a:endParaRPr>
          </a:p>
          <a:p>
            <a:pPr indent="-311150" lvl="0" marL="457200" rtl="0" algn="l">
              <a:lnSpc>
                <a:spcPct val="155000"/>
              </a:lnSpc>
              <a:spcBef>
                <a:spcPts val="0"/>
              </a:spcBef>
              <a:spcAft>
                <a:spcPts val="0"/>
              </a:spcAft>
              <a:buClr>
                <a:srgbClr val="3A3530"/>
              </a:buClr>
              <a:buSzPts val="1300"/>
              <a:buAutoNum type="arabicPeriod"/>
            </a:pPr>
            <a:r>
              <a:rPr lang="en-US" sz="1300">
                <a:solidFill>
                  <a:srgbClr val="3A3530"/>
                </a:solidFill>
              </a:rPr>
              <a:t>Responding to similar emails. </a:t>
            </a:r>
            <a:endParaRPr sz="1300">
              <a:solidFill>
                <a:srgbClr val="3A3530"/>
              </a:solidFill>
            </a:endParaRPr>
          </a:p>
          <a:p>
            <a:pPr indent="-311150" lvl="0" marL="457200" rtl="0" algn="l">
              <a:lnSpc>
                <a:spcPct val="155000"/>
              </a:lnSpc>
              <a:spcBef>
                <a:spcPts val="0"/>
              </a:spcBef>
              <a:spcAft>
                <a:spcPts val="0"/>
              </a:spcAft>
              <a:buClr>
                <a:srgbClr val="3A3530"/>
              </a:buClr>
              <a:buSzPts val="1300"/>
              <a:buAutoNum type="arabicPeriod"/>
            </a:pPr>
            <a:r>
              <a:rPr lang="en-US" sz="1300">
                <a:solidFill>
                  <a:srgbClr val="3A3530"/>
                </a:solidFill>
              </a:rPr>
              <a:t>Building decks from scratch. </a:t>
            </a:r>
            <a:endParaRPr sz="1300">
              <a:solidFill>
                <a:srgbClr val="3A3530"/>
              </a:solidFill>
            </a:endParaRPr>
          </a:p>
          <a:p>
            <a:pPr indent="-311150" lvl="0" marL="457200" rtl="0" algn="l">
              <a:lnSpc>
                <a:spcPct val="155000"/>
              </a:lnSpc>
              <a:spcBef>
                <a:spcPts val="0"/>
              </a:spcBef>
              <a:spcAft>
                <a:spcPts val="0"/>
              </a:spcAft>
              <a:buClr>
                <a:srgbClr val="3A3530"/>
              </a:buClr>
              <a:buSzPts val="1300"/>
              <a:buAutoNum type="arabicPeriod"/>
            </a:pPr>
            <a:r>
              <a:rPr lang="en-US" sz="1300">
                <a:solidFill>
                  <a:srgbClr val="3A3530"/>
                </a:solidFill>
              </a:rPr>
              <a:t>Designing materials by trial and error.</a:t>
            </a:r>
            <a:endParaRPr sz="1300"/>
          </a:p>
          <a:p>
            <a:pPr indent="0" lvl="0" marL="0" rtl="0" algn="l">
              <a:lnSpc>
                <a:spcPct val="155000"/>
              </a:lnSpc>
              <a:spcBef>
                <a:spcPts val="0"/>
              </a:spcBef>
              <a:spcAft>
                <a:spcPts val="0"/>
              </a:spcAft>
              <a:buClr>
                <a:schemeClr val="dk1"/>
              </a:buClr>
              <a:buSzPts val="1300"/>
              <a:buFont typeface="Calibri"/>
              <a:buNone/>
            </a:pPr>
            <a:r>
              <a:t/>
            </a:r>
            <a:endParaRPr sz="1300"/>
          </a:p>
          <a:p>
            <a:pPr indent="0" lvl="0" marL="0" rtl="0" algn="l">
              <a:lnSpc>
                <a:spcPct val="155000"/>
              </a:lnSpc>
              <a:spcBef>
                <a:spcPts val="0"/>
              </a:spcBef>
              <a:spcAft>
                <a:spcPts val="0"/>
              </a:spcAft>
              <a:buClr>
                <a:srgbClr val="3A3530"/>
              </a:buClr>
              <a:buSzPts val="1300"/>
              <a:buFont typeface="Calibri"/>
              <a:buNone/>
            </a:pPr>
            <a:r>
              <a:rPr lang="en-US" sz="1300">
                <a:solidFill>
                  <a:srgbClr val="3A3530"/>
                </a:solidFill>
              </a:rPr>
              <a:t>Claude changes the equation. Not by replacing your judgment — but by handling the heavy lifting so your judgment can finally focus on the right things.</a:t>
            </a:r>
            <a:endParaRPr sz="1300"/>
          </a:p>
          <a:p>
            <a:pPr indent="0" lvl="0" marL="0" rtl="0" algn="l">
              <a:spcBef>
                <a:spcPts val="0"/>
              </a:spcBef>
              <a:spcAft>
                <a:spcPts val="0"/>
              </a:spcAft>
              <a:buNone/>
            </a:pPr>
            <a:r>
              <a:t/>
            </a:r>
            <a:endParaRPr/>
          </a:p>
        </p:txBody>
      </p:sp>
      <p:sp>
        <p:nvSpPr>
          <p:cNvPr id="37" name="Google Shape;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Clr>
                <a:srgbClr val="3A3530"/>
              </a:buClr>
              <a:buSzPts val="1250"/>
              <a:buFont typeface="Calibri"/>
              <a:buNone/>
            </a:pPr>
            <a:r>
              <a:rPr b="1" lang="en-US" sz="1250">
                <a:solidFill>
                  <a:srgbClr val="3A3530"/>
                </a:solidFill>
              </a:rPr>
              <a:t>Slide time: 8 minutes</a:t>
            </a:r>
            <a:endParaRPr b="1" sz="1250">
              <a:solidFill>
                <a:srgbClr val="3A3530"/>
              </a:solidFill>
            </a:endParaRPr>
          </a:p>
          <a:p>
            <a:pPr indent="0" lvl="0" marL="0" rtl="0" algn="l">
              <a:lnSpc>
                <a:spcPct val="160000"/>
              </a:lnSpc>
              <a:spcBef>
                <a:spcPts val="0"/>
              </a:spcBef>
              <a:spcAft>
                <a:spcPts val="0"/>
              </a:spcAft>
              <a:buClr>
                <a:srgbClr val="3A3530"/>
              </a:buClr>
              <a:buSzPts val="1250"/>
              <a:buFont typeface="Calibri"/>
              <a:buNone/>
            </a:pPr>
            <a:r>
              <a:t/>
            </a:r>
            <a:endParaRPr sz="1250">
              <a:solidFill>
                <a:srgbClr val="3A3530"/>
              </a:solidFill>
            </a:endParaRPr>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For any entrepreneur building a catalog — whether it's a boutique with 80 handmade items or a food producer with a seasonal menu — writing individual product descriptions is one of the most time-intensive tasks in the business.</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At 15 minutes per description, a catalog of 100 items represents 25 hours of writing. Claude produces a polished description in seconds. That 25-hour task becomes an afternoon.</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Entrepreneurs who once avoided expanding their catalog because of the writing burden can now scale their offerings without hesitation.</a:t>
            </a:r>
            <a:endParaRPr sz="1250"/>
          </a:p>
          <a:p>
            <a:pPr indent="0" lvl="0" marL="0" rtl="0" algn="l">
              <a:spcBef>
                <a:spcPts val="0"/>
              </a:spcBef>
              <a:spcAft>
                <a:spcPts val="0"/>
              </a:spcAft>
              <a:buNone/>
            </a:pPr>
            <a:r>
              <a:t/>
            </a:r>
            <a:endParaRPr/>
          </a:p>
        </p:txBody>
      </p:sp>
      <p:sp>
        <p:nvSpPr>
          <p:cNvPr id="63" name="Google Shape;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Clr>
                <a:srgbClr val="3A3530"/>
              </a:buClr>
              <a:buSzPts val="1250"/>
              <a:buFont typeface="Calibri"/>
              <a:buNone/>
            </a:pPr>
            <a:r>
              <a:rPr b="1" lang="en-US" sz="1250">
                <a:solidFill>
                  <a:srgbClr val="3A3530"/>
                </a:solidFill>
              </a:rPr>
              <a:t>Slide time: 10 minutes</a:t>
            </a:r>
            <a:endParaRPr b="1" sz="1250">
              <a:solidFill>
                <a:srgbClr val="3A3530"/>
              </a:solidFill>
            </a:endParaRPr>
          </a:p>
          <a:p>
            <a:pPr indent="0" lvl="0" marL="0" rtl="0" algn="l">
              <a:lnSpc>
                <a:spcPct val="160000"/>
              </a:lnSpc>
              <a:spcBef>
                <a:spcPts val="0"/>
              </a:spcBef>
              <a:spcAft>
                <a:spcPts val="0"/>
              </a:spcAft>
              <a:buClr>
                <a:srgbClr val="3A3530"/>
              </a:buClr>
              <a:buSzPts val="1250"/>
              <a:buFont typeface="Calibri"/>
              <a:buNone/>
            </a:pPr>
            <a:r>
              <a:t/>
            </a:r>
            <a:endParaRPr sz="1250">
              <a:solidFill>
                <a:srgbClr val="3A3530"/>
              </a:solidFill>
            </a:endParaRPr>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The average entrepreneur spends close to two hours a day in their inbox. Much of that time is on messages that follow predictable patterns — supplier inquiries, customer questions, scheduling requests, follow-ups.</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Claude, connected to Gmail via its MCP connector, can read incoming messages, identify their intent and urgency, draft contextually appropriate responses, and — with your approval — send them.</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Instead of being managed by your inbox, you manage it in a single focused review session. The inbox shrinks from a source of anxiety to a 20-minute daily task.</a:t>
            </a:r>
            <a:endParaRPr sz="1250"/>
          </a:p>
          <a:p>
            <a:pPr indent="0" lvl="0" marL="0" rtl="0" algn="l">
              <a:spcBef>
                <a:spcPts val="0"/>
              </a:spcBef>
              <a:spcAft>
                <a:spcPts val="0"/>
              </a:spcAft>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SzPts val="1250"/>
              <a:buNone/>
            </a:pPr>
            <a:r>
              <a:rPr b="1" lang="en-US" sz="1250">
                <a:solidFill>
                  <a:srgbClr val="3A3530"/>
                </a:solidFill>
              </a:rPr>
              <a:t>Slide time: 10 minutes</a:t>
            </a:r>
            <a:endParaRPr b="1" sz="1250">
              <a:solidFill>
                <a:srgbClr val="3A3530"/>
              </a:solidFill>
            </a:endParaRPr>
          </a:p>
          <a:p>
            <a:pPr indent="0" lvl="0" marL="0" rtl="0" algn="l">
              <a:lnSpc>
                <a:spcPct val="160000"/>
              </a:lnSpc>
              <a:spcBef>
                <a:spcPts val="0"/>
              </a:spcBef>
              <a:spcAft>
                <a:spcPts val="0"/>
              </a:spcAft>
              <a:buSzPts val="1250"/>
              <a:buNone/>
            </a:pPr>
            <a:r>
              <a:t/>
            </a:r>
            <a:endParaRPr sz="1250">
              <a:solidFill>
                <a:srgbClr val="3A3530"/>
              </a:solidFill>
            </a:endParaRPr>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Design has historically been one of the most gatekept skills in business. Either you hired a designer — expensive and slow — or you spent hours in Canva trying to make something that didn't embarrass you.</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Claude Design, powered by Claude Opus 4.7, allows any entrepreneur to describe what they need in plain language and receive a fully editable, on-brand, professional design in return. Flyers, social media posts, pitch decks, landing pages — all generated from a sentence.</a:t>
            </a:r>
            <a:endParaRPr sz="1250"/>
          </a:p>
          <a:p>
            <a:pPr indent="0" lvl="0" marL="0" rtl="0" algn="l">
              <a:lnSpc>
                <a:spcPct val="160000"/>
              </a:lnSpc>
              <a:spcBef>
                <a:spcPts val="0"/>
              </a:spcBef>
              <a:spcAft>
                <a:spcPts val="0"/>
              </a:spcAft>
              <a:buClr>
                <a:schemeClr val="dk1"/>
              </a:buClr>
              <a:buSzPts val="1250"/>
              <a:buFont typeface="Calibri"/>
              <a:buNone/>
            </a:pPr>
            <a:r>
              <a:t/>
            </a:r>
            <a:endParaRPr sz="1250"/>
          </a:p>
          <a:p>
            <a:pPr indent="0" lvl="0" marL="0" rtl="0" algn="l">
              <a:lnSpc>
                <a:spcPct val="160000"/>
              </a:lnSpc>
              <a:spcBef>
                <a:spcPts val="0"/>
              </a:spcBef>
              <a:spcAft>
                <a:spcPts val="0"/>
              </a:spcAft>
              <a:buClr>
                <a:srgbClr val="3A3530"/>
              </a:buClr>
              <a:buSzPts val="1250"/>
              <a:buFont typeface="Calibri"/>
              <a:buNone/>
            </a:pPr>
            <a:r>
              <a:rPr lang="en-US" sz="1250">
                <a:solidFill>
                  <a:srgbClr val="3A3530"/>
                </a:solidFill>
              </a:rPr>
              <a:t>Your brand finally looks like it has a design team behind it — because it does.</a:t>
            </a:r>
            <a:endParaRPr sz="1250"/>
          </a:p>
          <a:p>
            <a:pPr indent="0" lvl="0" marL="0" rtl="0" algn="l">
              <a:spcBef>
                <a:spcPts val="0"/>
              </a:spcBef>
              <a:spcAft>
                <a:spcPts val="0"/>
              </a:spcAft>
              <a:buNone/>
            </a:pPr>
            <a:r>
              <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time: 4  minutes</a:t>
            </a:r>
            <a:endParaRPr b="1"/>
          </a:p>
        </p:txBody>
      </p:sp>
      <p:sp>
        <p:nvSpPr>
          <p:cNvPr id="130" name="Google Shape;1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time: 2 minutes</a:t>
            </a:r>
            <a:endParaRPr b="1"/>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time: 2 minutes</a:t>
            </a:r>
            <a:endParaRPr b="1"/>
          </a:p>
        </p:txBody>
      </p:sp>
      <p:sp>
        <p:nvSpPr>
          <p:cNvPr id="207" name="Google Shape;2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D0A"/>
        </a:solidFill>
      </p:bgPr>
    </p:bg>
    <p:spTree>
      <p:nvGrpSpPr>
        <p:cNvPr id="15" name="Shape 15"/>
        <p:cNvGrpSpPr/>
        <p:nvPr/>
      </p:nvGrpSpPr>
      <p:grpSpPr>
        <a:xfrm>
          <a:off x="0" y="0"/>
          <a:ext cx="0" cy="0"/>
          <a:chOff x="0" y="0"/>
          <a:chExt cx="0" cy="0"/>
        </a:xfrm>
      </p:grpSpPr>
      <p:sp>
        <p:nvSpPr>
          <p:cNvPr id="16" name="Google Shape;16;p1"/>
          <p:cNvSpPr/>
          <p:nvPr/>
        </p:nvSpPr>
        <p:spPr>
          <a:xfrm>
            <a:off x="6583680" y="-1097280"/>
            <a:ext cx="4114800" cy="4114800"/>
          </a:xfrm>
          <a:prstGeom prst="ellipse">
            <a:avLst/>
          </a:prstGeom>
          <a:solidFill>
            <a:srgbClr val="C8983A">
              <a:alpha val="14901"/>
            </a:srgbClr>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457200" y="914400"/>
            <a:ext cx="54864" cy="3200400"/>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457200" y="411480"/>
            <a:ext cx="82296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800"/>
              <a:buFont typeface="Calibri"/>
              <a:buNone/>
            </a:pPr>
            <a:r>
              <a:rPr b="0" i="0" lang="en-US" sz="800" u="none" cap="none" strike="noStrike">
                <a:solidFill>
                  <a:srgbClr val="7A7265"/>
                </a:solidFill>
                <a:latin typeface="Calibri"/>
                <a:ea typeface="Calibri"/>
                <a:cs typeface="Calibri"/>
                <a:sym typeface="Calibri"/>
              </a:rPr>
              <a:t>THE ENTREPRENEUR'S AI FIELD GUIDE  ·  CLAUDE EDITION  ·  APRIL 2026</a:t>
            </a:r>
            <a:endParaRPr b="0" i="0" sz="800" u="none" cap="none" strike="noStrike">
              <a:solidFill>
                <a:schemeClr val="dk1"/>
              </a:solidFill>
              <a:latin typeface="Calibri"/>
              <a:ea typeface="Calibri"/>
              <a:cs typeface="Calibri"/>
              <a:sym typeface="Calibri"/>
            </a:endParaRPr>
          </a:p>
        </p:txBody>
      </p:sp>
      <p:sp>
        <p:nvSpPr>
          <p:cNvPr id="19" name="Google Shape;19;p1"/>
          <p:cNvSpPr/>
          <p:nvPr/>
        </p:nvSpPr>
        <p:spPr>
          <a:xfrm>
            <a:off x="594360" y="1005840"/>
            <a:ext cx="5943600" cy="256032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FAF8F3"/>
              </a:buClr>
              <a:buSzPts val="5200"/>
              <a:buFont typeface="Georgia"/>
              <a:buNone/>
            </a:pPr>
            <a:r>
              <a:rPr b="1" i="0" lang="en-US" sz="5200" u="none" cap="none" strike="noStrike">
                <a:solidFill>
                  <a:srgbClr val="FAF8F3"/>
                </a:solidFill>
                <a:latin typeface="Georgia"/>
                <a:ea typeface="Georgia"/>
                <a:cs typeface="Georgia"/>
                <a:sym typeface="Georgia"/>
              </a:rPr>
              <a:t>Your Time Back.</a:t>
            </a:r>
            <a:endParaRPr b="0" i="0" sz="5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E8C878"/>
              </a:buClr>
              <a:buSzPts val="5200"/>
              <a:buFont typeface="Georgia"/>
              <a:buNone/>
            </a:pPr>
            <a:r>
              <a:rPr b="1" i="1" lang="en-US" sz="5200" u="none" cap="none" strike="noStrike">
                <a:solidFill>
                  <a:srgbClr val="E8C878"/>
                </a:solidFill>
                <a:latin typeface="Georgia"/>
                <a:ea typeface="Georgia"/>
                <a:cs typeface="Georgia"/>
                <a:sym typeface="Georgia"/>
              </a:rPr>
              <a:t>Finally.</a:t>
            </a:r>
            <a:endParaRPr b="0" i="0" sz="5200" u="none" cap="none" strike="noStrike">
              <a:solidFill>
                <a:schemeClr val="dk1"/>
              </a:solidFill>
              <a:latin typeface="Calibri"/>
              <a:ea typeface="Calibri"/>
              <a:cs typeface="Calibri"/>
              <a:sym typeface="Calibri"/>
            </a:endParaRPr>
          </a:p>
        </p:txBody>
      </p:sp>
      <p:sp>
        <p:nvSpPr>
          <p:cNvPr id="20" name="Google Shape;20;p1"/>
          <p:cNvSpPr/>
          <p:nvPr/>
        </p:nvSpPr>
        <p:spPr>
          <a:xfrm>
            <a:off x="594360" y="3520440"/>
            <a:ext cx="566928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9A9186"/>
              </a:buClr>
              <a:buSzPts val="1300"/>
              <a:buFont typeface="Calibri"/>
              <a:buNone/>
            </a:pPr>
            <a:r>
              <a:rPr b="0" i="0" lang="en-US" sz="1300" u="none" cap="none" strike="noStrike">
                <a:solidFill>
                  <a:srgbClr val="9A9186"/>
                </a:solidFill>
                <a:latin typeface="Calibri"/>
                <a:ea typeface="Calibri"/>
                <a:cs typeface="Calibri"/>
                <a:sym typeface="Calibri"/>
              </a:rPr>
              <a:t>How Claude AI eliminates the 4 repetitive tasks that steal</a:t>
            </a:r>
            <a:endParaRPr b="0" i="0" sz="13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9A9186"/>
              </a:buClr>
              <a:buSzPts val="1300"/>
              <a:buFont typeface="Calibri"/>
              <a:buNone/>
            </a:pPr>
            <a:r>
              <a:rPr b="0" i="0" lang="en-US" sz="1300" u="none" cap="none" strike="noStrike">
                <a:solidFill>
                  <a:srgbClr val="9A9186"/>
                </a:solidFill>
                <a:latin typeface="Calibri"/>
                <a:ea typeface="Calibri"/>
                <a:cs typeface="Calibri"/>
                <a:sym typeface="Calibri"/>
              </a:rPr>
              <a:t>entrepreneurs' most valuable hours — every single week.</a:t>
            </a:r>
            <a:endParaRPr b="0" i="0" sz="1300" u="none" cap="none" strike="noStrike">
              <a:solidFill>
                <a:schemeClr val="dk1"/>
              </a:solidFill>
              <a:latin typeface="Calibri"/>
              <a:ea typeface="Calibri"/>
              <a:cs typeface="Calibri"/>
              <a:sym typeface="Calibri"/>
            </a:endParaRPr>
          </a:p>
        </p:txBody>
      </p:sp>
      <p:grpSp>
        <p:nvGrpSpPr>
          <p:cNvPr id="21" name="Google Shape;21;p1"/>
          <p:cNvGrpSpPr/>
          <p:nvPr/>
        </p:nvGrpSpPr>
        <p:grpSpPr>
          <a:xfrm>
            <a:off x="6766560" y="1005840"/>
            <a:ext cx="2286000" cy="868680"/>
            <a:chOff x="6766560" y="1005840"/>
            <a:chExt cx="2286000" cy="868680"/>
          </a:xfrm>
        </p:grpSpPr>
        <p:sp>
          <p:nvSpPr>
            <p:cNvPr id="22" name="Google Shape;22;p1"/>
            <p:cNvSpPr/>
            <p:nvPr/>
          </p:nvSpPr>
          <p:spPr>
            <a:xfrm>
              <a:off x="6949440" y="1005840"/>
              <a:ext cx="201168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8983A"/>
                </a:buClr>
                <a:buSzPts val="4000"/>
                <a:buFont typeface="Georgia"/>
                <a:buNone/>
              </a:pPr>
              <a:r>
                <a:rPr b="1" i="0" lang="en-US" sz="4000" u="none" cap="none" strike="noStrike">
                  <a:solidFill>
                    <a:srgbClr val="C8983A"/>
                  </a:solidFill>
                  <a:latin typeface="Georgia"/>
                  <a:ea typeface="Georgia"/>
                  <a:cs typeface="Georgia"/>
                  <a:sym typeface="Georgia"/>
                </a:rPr>
                <a:t>4</a:t>
              </a:r>
              <a:endParaRPr b="0" i="0" sz="4000" u="none" cap="none" strike="noStrike">
                <a:solidFill>
                  <a:schemeClr val="dk1"/>
                </a:solidFill>
                <a:latin typeface="Calibri"/>
                <a:ea typeface="Calibri"/>
                <a:cs typeface="Calibri"/>
                <a:sym typeface="Calibri"/>
              </a:endParaRPr>
            </a:p>
          </p:txBody>
        </p:sp>
        <p:sp>
          <p:nvSpPr>
            <p:cNvPr id="23" name="Google Shape;23;p1"/>
            <p:cNvSpPr/>
            <p:nvPr/>
          </p:nvSpPr>
          <p:spPr>
            <a:xfrm>
              <a:off x="6766560" y="1600200"/>
              <a:ext cx="2286000"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A7265"/>
                </a:buClr>
                <a:buSzPts val="900"/>
                <a:buFont typeface="Calibri"/>
                <a:buNone/>
              </a:pPr>
              <a:r>
                <a:rPr b="0" i="0" lang="en-US" sz="900" u="none" cap="none" strike="noStrike">
                  <a:solidFill>
                    <a:srgbClr val="7A7265"/>
                  </a:solidFill>
                  <a:latin typeface="Calibri"/>
                  <a:ea typeface="Calibri"/>
                  <a:cs typeface="Calibri"/>
                  <a:sym typeface="Calibri"/>
                </a:rPr>
                <a:t>Challenges solved</a:t>
              </a:r>
              <a:endParaRPr b="0" i="0" sz="900" u="none" cap="none" strike="noStrike">
                <a:solidFill>
                  <a:schemeClr val="dk1"/>
                </a:solidFill>
                <a:latin typeface="Calibri"/>
                <a:ea typeface="Calibri"/>
                <a:cs typeface="Calibri"/>
                <a:sym typeface="Calibri"/>
              </a:endParaRPr>
            </a:p>
          </p:txBody>
        </p:sp>
      </p:grpSp>
      <p:cxnSp>
        <p:nvCxnSpPr>
          <p:cNvPr id="24" name="Google Shape;24;p1"/>
          <p:cNvCxnSpPr/>
          <p:nvPr/>
        </p:nvCxnSpPr>
        <p:spPr>
          <a:xfrm>
            <a:off x="7223760" y="1965960"/>
            <a:ext cx="1280160" cy="0"/>
          </a:xfrm>
          <a:prstGeom prst="straightConnector1">
            <a:avLst/>
          </a:prstGeom>
          <a:noFill/>
          <a:ln cap="flat" cmpd="sng" w="12700">
            <a:solidFill>
              <a:srgbClr val="2E2B27"/>
            </a:solidFill>
            <a:prstDash val="solid"/>
            <a:round/>
            <a:headEnd len="sm" w="sm" type="none"/>
            <a:tailEnd len="sm" w="sm" type="none"/>
          </a:ln>
        </p:spPr>
      </p:cxnSp>
      <p:grpSp>
        <p:nvGrpSpPr>
          <p:cNvPr id="25" name="Google Shape;25;p1"/>
          <p:cNvGrpSpPr/>
          <p:nvPr/>
        </p:nvGrpSpPr>
        <p:grpSpPr>
          <a:xfrm>
            <a:off x="6766560" y="2240280"/>
            <a:ext cx="2286000" cy="868680"/>
            <a:chOff x="6766560" y="2240280"/>
            <a:chExt cx="2286000" cy="868680"/>
          </a:xfrm>
        </p:grpSpPr>
        <p:sp>
          <p:nvSpPr>
            <p:cNvPr id="26" name="Google Shape;26;p1"/>
            <p:cNvSpPr/>
            <p:nvPr/>
          </p:nvSpPr>
          <p:spPr>
            <a:xfrm>
              <a:off x="6949440" y="2240280"/>
              <a:ext cx="201168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8983A"/>
                </a:buClr>
                <a:buSzPts val="4000"/>
                <a:buFont typeface="Georgia"/>
                <a:buNone/>
              </a:pPr>
              <a:r>
                <a:rPr b="1" i="0" lang="en-US" sz="4000" u="none" cap="none" strike="noStrike">
                  <a:solidFill>
                    <a:srgbClr val="C8983A"/>
                  </a:solidFill>
                  <a:latin typeface="Georgia"/>
                  <a:ea typeface="Georgia"/>
                  <a:cs typeface="Georgia"/>
                  <a:sym typeface="Georgia"/>
                </a:rPr>
                <a:t>80%</a:t>
              </a:r>
              <a:endParaRPr b="0" i="0" sz="4000" u="none" cap="none" strike="noStrike">
                <a:solidFill>
                  <a:schemeClr val="dk1"/>
                </a:solidFill>
                <a:latin typeface="Calibri"/>
                <a:ea typeface="Calibri"/>
                <a:cs typeface="Calibri"/>
                <a:sym typeface="Calibri"/>
              </a:endParaRPr>
            </a:p>
          </p:txBody>
        </p:sp>
        <p:sp>
          <p:nvSpPr>
            <p:cNvPr id="27" name="Google Shape;27;p1"/>
            <p:cNvSpPr/>
            <p:nvPr/>
          </p:nvSpPr>
          <p:spPr>
            <a:xfrm>
              <a:off x="6766560" y="2834640"/>
              <a:ext cx="2286000"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A7265"/>
                </a:buClr>
                <a:buSzPts val="900"/>
                <a:buFont typeface="Calibri"/>
                <a:buNone/>
              </a:pPr>
              <a:r>
                <a:rPr b="0" i="0" lang="en-US" sz="900" u="none" cap="none" strike="noStrike">
                  <a:solidFill>
                    <a:srgbClr val="7A7265"/>
                  </a:solidFill>
                  <a:latin typeface="Calibri"/>
                  <a:ea typeface="Calibri"/>
                  <a:cs typeface="Calibri"/>
                  <a:sym typeface="Calibri"/>
                </a:rPr>
                <a:t>Less time on repetitive work</a:t>
              </a:r>
              <a:endParaRPr b="0" i="0" sz="900" u="none" cap="none" strike="noStrike">
                <a:solidFill>
                  <a:schemeClr val="dk1"/>
                </a:solidFill>
                <a:latin typeface="Calibri"/>
                <a:ea typeface="Calibri"/>
                <a:cs typeface="Calibri"/>
                <a:sym typeface="Calibri"/>
              </a:endParaRPr>
            </a:p>
          </p:txBody>
        </p:sp>
      </p:grpSp>
      <p:cxnSp>
        <p:nvCxnSpPr>
          <p:cNvPr id="28" name="Google Shape;28;p1"/>
          <p:cNvCxnSpPr/>
          <p:nvPr/>
        </p:nvCxnSpPr>
        <p:spPr>
          <a:xfrm>
            <a:off x="7223760" y="3200400"/>
            <a:ext cx="1280160" cy="0"/>
          </a:xfrm>
          <a:prstGeom prst="straightConnector1">
            <a:avLst/>
          </a:prstGeom>
          <a:noFill/>
          <a:ln cap="flat" cmpd="sng" w="12700">
            <a:solidFill>
              <a:srgbClr val="2E2B27"/>
            </a:solidFill>
            <a:prstDash val="solid"/>
            <a:round/>
            <a:headEnd len="sm" w="sm" type="none"/>
            <a:tailEnd len="sm" w="sm" type="none"/>
          </a:ln>
        </p:spPr>
      </p:cxnSp>
      <p:grpSp>
        <p:nvGrpSpPr>
          <p:cNvPr id="29" name="Google Shape;29;p1"/>
          <p:cNvGrpSpPr/>
          <p:nvPr/>
        </p:nvGrpSpPr>
        <p:grpSpPr>
          <a:xfrm>
            <a:off x="6766560" y="3474720"/>
            <a:ext cx="2286000" cy="868680"/>
            <a:chOff x="6766560" y="3474720"/>
            <a:chExt cx="2286000" cy="868680"/>
          </a:xfrm>
        </p:grpSpPr>
        <p:sp>
          <p:nvSpPr>
            <p:cNvPr id="30" name="Google Shape;30;p1"/>
            <p:cNvSpPr/>
            <p:nvPr/>
          </p:nvSpPr>
          <p:spPr>
            <a:xfrm>
              <a:off x="6949440" y="3474720"/>
              <a:ext cx="2011680" cy="6583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8983A"/>
                </a:buClr>
                <a:buSzPts val="4000"/>
                <a:buFont typeface="Georgia"/>
                <a:buNone/>
              </a:pPr>
              <a:r>
                <a:rPr b="1" i="0" lang="en-US" sz="4000" u="none" cap="none" strike="noStrike">
                  <a:solidFill>
                    <a:srgbClr val="C8983A"/>
                  </a:solidFill>
                  <a:latin typeface="Georgia"/>
                  <a:ea typeface="Georgia"/>
                  <a:cs typeface="Georgia"/>
                  <a:sym typeface="Georgia"/>
                </a:rPr>
                <a:t>∞</a:t>
              </a:r>
              <a:endParaRPr b="0" i="0" sz="4000" u="none" cap="none" strike="noStrike">
                <a:solidFill>
                  <a:schemeClr val="dk1"/>
                </a:solidFill>
                <a:latin typeface="Calibri"/>
                <a:ea typeface="Calibri"/>
                <a:cs typeface="Calibri"/>
                <a:sym typeface="Calibri"/>
              </a:endParaRPr>
            </a:p>
          </p:txBody>
        </p:sp>
        <p:sp>
          <p:nvSpPr>
            <p:cNvPr id="31" name="Google Shape;31;p1"/>
            <p:cNvSpPr/>
            <p:nvPr/>
          </p:nvSpPr>
          <p:spPr>
            <a:xfrm>
              <a:off x="6766560" y="4069080"/>
              <a:ext cx="2286000"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A7265"/>
                </a:buClr>
                <a:buSzPts val="900"/>
                <a:buFont typeface="Calibri"/>
                <a:buNone/>
              </a:pPr>
              <a:r>
                <a:rPr b="0" i="0" lang="en-US" sz="900" u="none" cap="none" strike="noStrike">
                  <a:solidFill>
                    <a:srgbClr val="7A7265"/>
                  </a:solidFill>
                  <a:latin typeface="Calibri"/>
                  <a:ea typeface="Calibri"/>
                  <a:cs typeface="Calibri"/>
                  <a:sym typeface="Calibri"/>
                </a:rPr>
                <a:t>Hours freed for strategy</a:t>
              </a:r>
              <a:endParaRPr b="0" i="0" sz="900" u="none" cap="none" strike="noStrike">
                <a:solidFill>
                  <a:schemeClr val="dk1"/>
                </a:solidFill>
                <a:latin typeface="Calibri"/>
                <a:ea typeface="Calibri"/>
                <a:cs typeface="Calibri"/>
                <a:sym typeface="Calibri"/>
              </a:endParaRPr>
            </a:p>
          </p:txBody>
        </p:sp>
      </p:grpSp>
      <p:sp>
        <p:nvSpPr>
          <p:cNvPr id="32" name="Google Shape;32;p1"/>
          <p:cNvSpPr/>
          <p:nvPr/>
        </p:nvSpPr>
        <p:spPr>
          <a:xfrm>
            <a:off x="0" y="4617720"/>
            <a:ext cx="9144000" cy="525780"/>
          </a:xfrm>
          <a:prstGeom prst="rect">
            <a:avLst/>
          </a:prstGeom>
          <a:solidFill>
            <a:srgbClr val="141210"/>
          </a:solidFill>
          <a:ln cap="flat" cmpd="sng" w="12700">
            <a:solidFill>
              <a:srgbClr val="1412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457200" y="4681728"/>
            <a:ext cx="8229600"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A7265"/>
              </a:buClr>
              <a:buSzPts val="900"/>
              <a:buFont typeface="Calibri"/>
              <a:buNone/>
            </a:pPr>
            <a:r>
              <a:rPr b="0" i="0" lang="en-US" sz="900" u="none" cap="none" strike="noStrike">
                <a:solidFill>
                  <a:srgbClr val="7A7265"/>
                </a:solidFill>
                <a:latin typeface="Calibri"/>
                <a:ea typeface="Calibri"/>
                <a:cs typeface="Calibri"/>
                <a:sym typeface="Calibri"/>
              </a:rPr>
              <a:t>Powered by Claude  ·  Anthropic  ·  claude.ai</a:t>
            </a:r>
            <a:endParaRPr b="0" i="0" sz="9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p:tgtEl>
                                          <p:spTgt spid="1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p:tgtEl>
                                          <p:spTgt spid="2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3"/>
        </a:solidFill>
      </p:bgPr>
    </p:bg>
    <p:spTree>
      <p:nvGrpSpPr>
        <p:cNvPr id="38" name="Shape 38"/>
        <p:cNvGrpSpPr/>
        <p:nvPr/>
      </p:nvGrpSpPr>
      <p:grpSpPr>
        <a:xfrm>
          <a:off x="0" y="0"/>
          <a:ext cx="0" cy="0"/>
          <a:chOff x="0" y="0"/>
          <a:chExt cx="0" cy="0"/>
        </a:xfrm>
      </p:grpSpPr>
      <p:sp>
        <p:nvSpPr>
          <p:cNvPr id="39" name="Google Shape;39;p2"/>
          <p:cNvSpPr/>
          <p:nvPr/>
        </p:nvSpPr>
        <p:spPr>
          <a:xfrm>
            <a:off x="0" y="0"/>
            <a:ext cx="9144000" cy="73152"/>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48640" y="228600"/>
            <a:ext cx="82296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THE CHALLENGE</a:t>
            </a:r>
            <a:endParaRPr b="0" i="0" sz="900" u="none" cap="none" strike="noStrike">
              <a:solidFill>
                <a:schemeClr val="dk1"/>
              </a:solidFill>
              <a:latin typeface="Calibri"/>
              <a:ea typeface="Calibri"/>
              <a:cs typeface="Calibri"/>
              <a:sym typeface="Calibri"/>
            </a:endParaRPr>
          </a:p>
        </p:txBody>
      </p:sp>
      <p:sp>
        <p:nvSpPr>
          <p:cNvPr id="41" name="Google Shape;41;p2"/>
          <p:cNvSpPr/>
          <p:nvPr/>
        </p:nvSpPr>
        <p:spPr>
          <a:xfrm>
            <a:off x="548640" y="548640"/>
            <a:ext cx="8046720" cy="8229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0D0A"/>
              </a:buClr>
              <a:buSzPts val="3000"/>
              <a:buFont typeface="Georgia"/>
              <a:buNone/>
            </a:pPr>
            <a:r>
              <a:rPr b="1" i="0" lang="en-US" sz="3000" u="none" cap="none" strike="noStrike">
                <a:solidFill>
                  <a:srgbClr val="0F0D0A"/>
                </a:solidFill>
                <a:latin typeface="Georgia"/>
                <a:ea typeface="Georgia"/>
                <a:cs typeface="Georgia"/>
                <a:sym typeface="Georgia"/>
              </a:rPr>
              <a:t>Repetition is stealing your ambition.</a:t>
            </a:r>
            <a:endParaRPr b="0" i="0" sz="3000" u="none" cap="none" strike="noStrike">
              <a:solidFill>
                <a:schemeClr val="dk1"/>
              </a:solidFill>
              <a:latin typeface="Calibri"/>
              <a:ea typeface="Calibri"/>
              <a:cs typeface="Calibri"/>
              <a:sym typeface="Calibri"/>
            </a:endParaRPr>
          </a:p>
        </p:txBody>
      </p:sp>
      <p:grpSp>
        <p:nvGrpSpPr>
          <p:cNvPr id="42" name="Google Shape;42;p2"/>
          <p:cNvGrpSpPr/>
          <p:nvPr/>
        </p:nvGrpSpPr>
        <p:grpSpPr>
          <a:xfrm>
            <a:off x="6126480" y="1280160"/>
            <a:ext cx="2560320" cy="621792"/>
            <a:chOff x="6126480" y="1280160"/>
            <a:chExt cx="2560320" cy="621792"/>
          </a:xfrm>
        </p:grpSpPr>
        <p:sp>
          <p:nvSpPr>
            <p:cNvPr id="43" name="Google Shape;43;p2"/>
            <p:cNvSpPr/>
            <p:nvPr/>
          </p:nvSpPr>
          <p:spPr>
            <a:xfrm>
              <a:off x="6126480" y="1280160"/>
              <a:ext cx="2560320" cy="621792"/>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 name="Google Shape;44;p2"/>
            <p:cNvPicPr preferRelativeResize="0"/>
            <p:nvPr/>
          </p:nvPicPr>
          <p:blipFill rotWithShape="1">
            <a:blip r:embed="rId3">
              <a:alphaModFix/>
            </a:blip>
            <a:srcRect b="0" l="0" r="0" t="0"/>
            <a:stretch/>
          </p:blipFill>
          <p:spPr>
            <a:xfrm>
              <a:off x="6309360" y="1408176"/>
              <a:ext cx="365760" cy="365760"/>
            </a:xfrm>
            <a:prstGeom prst="rect">
              <a:avLst/>
            </a:prstGeom>
            <a:noFill/>
            <a:ln>
              <a:noFill/>
            </a:ln>
          </p:spPr>
        </p:pic>
        <p:sp>
          <p:nvSpPr>
            <p:cNvPr id="45" name="Google Shape;45;p2"/>
            <p:cNvSpPr/>
            <p:nvPr/>
          </p:nvSpPr>
          <p:spPr>
            <a:xfrm>
              <a:off x="6766560" y="1426464"/>
              <a:ext cx="173736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AF8F3"/>
                </a:buClr>
                <a:buSzPts val="1200"/>
                <a:buFont typeface="Calibri"/>
                <a:buNone/>
              </a:pPr>
              <a:r>
                <a:rPr b="0" i="0" lang="en-US" sz="1200" u="none" cap="none" strike="noStrike">
                  <a:solidFill>
                    <a:srgbClr val="FAF8F3"/>
                  </a:solidFill>
                  <a:latin typeface="Calibri"/>
                  <a:ea typeface="Calibri"/>
                  <a:cs typeface="Calibri"/>
                  <a:sym typeface="Calibri"/>
                </a:rPr>
                <a:t>Product descriptions</a:t>
              </a:r>
              <a:endParaRPr b="0" i="0" sz="1200" u="none" cap="none" strike="noStrike">
                <a:solidFill>
                  <a:schemeClr val="dk1"/>
                </a:solidFill>
                <a:latin typeface="Calibri"/>
                <a:ea typeface="Calibri"/>
                <a:cs typeface="Calibri"/>
                <a:sym typeface="Calibri"/>
              </a:endParaRPr>
            </a:p>
          </p:txBody>
        </p:sp>
      </p:grpSp>
      <p:grpSp>
        <p:nvGrpSpPr>
          <p:cNvPr id="46" name="Google Shape;46;p2"/>
          <p:cNvGrpSpPr/>
          <p:nvPr/>
        </p:nvGrpSpPr>
        <p:grpSpPr>
          <a:xfrm>
            <a:off x="6126480" y="2084832"/>
            <a:ext cx="2560320" cy="621792"/>
            <a:chOff x="6126480" y="2084832"/>
            <a:chExt cx="2560320" cy="621792"/>
          </a:xfrm>
        </p:grpSpPr>
        <p:sp>
          <p:nvSpPr>
            <p:cNvPr id="47" name="Google Shape;47;p2"/>
            <p:cNvSpPr/>
            <p:nvPr/>
          </p:nvSpPr>
          <p:spPr>
            <a:xfrm>
              <a:off x="6126480" y="2084832"/>
              <a:ext cx="2560320" cy="621792"/>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8" name="Google Shape;48;p2"/>
            <p:cNvPicPr preferRelativeResize="0"/>
            <p:nvPr/>
          </p:nvPicPr>
          <p:blipFill rotWithShape="1">
            <a:blip r:embed="rId4">
              <a:alphaModFix/>
            </a:blip>
            <a:srcRect b="0" l="0" r="0" t="0"/>
            <a:stretch/>
          </p:blipFill>
          <p:spPr>
            <a:xfrm>
              <a:off x="6309360" y="2212848"/>
              <a:ext cx="365760" cy="365760"/>
            </a:xfrm>
            <a:prstGeom prst="rect">
              <a:avLst/>
            </a:prstGeom>
            <a:noFill/>
            <a:ln>
              <a:noFill/>
            </a:ln>
          </p:spPr>
        </p:pic>
        <p:sp>
          <p:nvSpPr>
            <p:cNvPr id="49" name="Google Shape;49;p2"/>
            <p:cNvSpPr/>
            <p:nvPr/>
          </p:nvSpPr>
          <p:spPr>
            <a:xfrm>
              <a:off x="6766560" y="2231136"/>
              <a:ext cx="173736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AF8F3"/>
                </a:buClr>
                <a:buSzPts val="1200"/>
                <a:buFont typeface="Calibri"/>
                <a:buNone/>
              </a:pPr>
              <a:r>
                <a:rPr b="0" i="0" lang="en-US" sz="1200" u="none" cap="none" strike="noStrike">
                  <a:solidFill>
                    <a:srgbClr val="FAF8F3"/>
                  </a:solidFill>
                  <a:latin typeface="Calibri"/>
                  <a:ea typeface="Calibri"/>
                  <a:cs typeface="Calibri"/>
                  <a:sym typeface="Calibri"/>
                </a:rPr>
                <a:t>Email &amp; communication</a:t>
              </a:r>
              <a:endParaRPr b="0" i="0" sz="1200" u="none" cap="none" strike="noStrike">
                <a:solidFill>
                  <a:schemeClr val="dk1"/>
                </a:solidFill>
                <a:latin typeface="Calibri"/>
                <a:ea typeface="Calibri"/>
                <a:cs typeface="Calibri"/>
                <a:sym typeface="Calibri"/>
              </a:endParaRPr>
            </a:p>
          </p:txBody>
        </p:sp>
      </p:grpSp>
      <p:grpSp>
        <p:nvGrpSpPr>
          <p:cNvPr id="50" name="Google Shape;50;p2"/>
          <p:cNvGrpSpPr/>
          <p:nvPr/>
        </p:nvGrpSpPr>
        <p:grpSpPr>
          <a:xfrm>
            <a:off x="6126480" y="2889504"/>
            <a:ext cx="2560320" cy="621792"/>
            <a:chOff x="6126480" y="2889504"/>
            <a:chExt cx="2560320" cy="621792"/>
          </a:xfrm>
        </p:grpSpPr>
        <p:sp>
          <p:nvSpPr>
            <p:cNvPr id="51" name="Google Shape;51;p2"/>
            <p:cNvSpPr/>
            <p:nvPr/>
          </p:nvSpPr>
          <p:spPr>
            <a:xfrm>
              <a:off x="6126480" y="2889504"/>
              <a:ext cx="2560320" cy="621792"/>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2" name="Google Shape;52;p2"/>
            <p:cNvPicPr preferRelativeResize="0"/>
            <p:nvPr/>
          </p:nvPicPr>
          <p:blipFill rotWithShape="1">
            <a:blip r:embed="rId5">
              <a:alphaModFix/>
            </a:blip>
            <a:srcRect b="0" l="0" r="0" t="0"/>
            <a:stretch/>
          </p:blipFill>
          <p:spPr>
            <a:xfrm>
              <a:off x="6309360" y="3017520"/>
              <a:ext cx="365760" cy="365760"/>
            </a:xfrm>
            <a:prstGeom prst="rect">
              <a:avLst/>
            </a:prstGeom>
            <a:noFill/>
            <a:ln>
              <a:noFill/>
            </a:ln>
          </p:spPr>
        </p:pic>
        <p:sp>
          <p:nvSpPr>
            <p:cNvPr id="53" name="Google Shape;53;p2"/>
            <p:cNvSpPr/>
            <p:nvPr/>
          </p:nvSpPr>
          <p:spPr>
            <a:xfrm>
              <a:off x="6766560" y="3035808"/>
              <a:ext cx="173736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AF8F3"/>
                </a:buClr>
                <a:buSzPts val="1200"/>
                <a:buFont typeface="Calibri"/>
                <a:buNone/>
              </a:pPr>
              <a:r>
                <a:rPr b="0" i="0" lang="en-US" sz="1200" u="none" cap="none" strike="noStrike">
                  <a:solidFill>
                    <a:srgbClr val="FAF8F3"/>
                  </a:solidFill>
                  <a:latin typeface="Calibri"/>
                  <a:ea typeface="Calibri"/>
                  <a:cs typeface="Calibri"/>
                  <a:sym typeface="Calibri"/>
                </a:rPr>
                <a:t>Design &amp; brand materials</a:t>
              </a:r>
              <a:endParaRPr b="0" i="0" sz="1200" u="none" cap="none" strike="noStrike">
                <a:solidFill>
                  <a:schemeClr val="dk1"/>
                </a:solidFill>
                <a:latin typeface="Calibri"/>
                <a:ea typeface="Calibri"/>
                <a:cs typeface="Calibri"/>
                <a:sym typeface="Calibri"/>
              </a:endParaRPr>
            </a:p>
          </p:txBody>
        </p:sp>
      </p:grpSp>
      <p:grpSp>
        <p:nvGrpSpPr>
          <p:cNvPr id="54" name="Google Shape;54;p2"/>
          <p:cNvGrpSpPr/>
          <p:nvPr/>
        </p:nvGrpSpPr>
        <p:grpSpPr>
          <a:xfrm>
            <a:off x="6126480" y="3694176"/>
            <a:ext cx="2560320" cy="621792"/>
            <a:chOff x="6126480" y="3694176"/>
            <a:chExt cx="2560320" cy="621792"/>
          </a:xfrm>
        </p:grpSpPr>
        <p:sp>
          <p:nvSpPr>
            <p:cNvPr id="55" name="Google Shape;55;p2"/>
            <p:cNvSpPr/>
            <p:nvPr/>
          </p:nvSpPr>
          <p:spPr>
            <a:xfrm>
              <a:off x="6126480" y="3694176"/>
              <a:ext cx="2560320" cy="621792"/>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 name="Google Shape;56;p2"/>
            <p:cNvPicPr preferRelativeResize="0"/>
            <p:nvPr/>
          </p:nvPicPr>
          <p:blipFill rotWithShape="1">
            <a:blip r:embed="rId6">
              <a:alphaModFix/>
            </a:blip>
            <a:srcRect b="0" l="0" r="0" t="0"/>
            <a:stretch/>
          </p:blipFill>
          <p:spPr>
            <a:xfrm>
              <a:off x="6309360" y="3822192"/>
              <a:ext cx="365760" cy="365760"/>
            </a:xfrm>
            <a:prstGeom prst="rect">
              <a:avLst/>
            </a:prstGeom>
            <a:noFill/>
            <a:ln>
              <a:noFill/>
            </a:ln>
          </p:spPr>
        </p:pic>
        <p:sp>
          <p:nvSpPr>
            <p:cNvPr id="57" name="Google Shape;57;p2"/>
            <p:cNvSpPr/>
            <p:nvPr/>
          </p:nvSpPr>
          <p:spPr>
            <a:xfrm>
              <a:off x="6766560" y="3840480"/>
              <a:ext cx="1737360" cy="34747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AF8F3"/>
                </a:buClr>
                <a:buSzPts val="1200"/>
                <a:buFont typeface="Calibri"/>
                <a:buNone/>
              </a:pPr>
              <a:r>
                <a:rPr b="0" i="0" lang="en-US" sz="1200" u="none" cap="none" strike="noStrike">
                  <a:solidFill>
                    <a:srgbClr val="FAF8F3"/>
                  </a:solidFill>
                  <a:latin typeface="Calibri"/>
                  <a:ea typeface="Calibri"/>
                  <a:cs typeface="Calibri"/>
                  <a:sym typeface="Calibri"/>
                </a:rPr>
                <a:t>Slides &amp; presentations</a:t>
              </a:r>
              <a:endParaRPr b="0" i="0" sz="1200" u="none" cap="none" strike="noStrike">
                <a:solidFill>
                  <a:schemeClr val="dk1"/>
                </a:solidFill>
                <a:latin typeface="Calibri"/>
                <a:ea typeface="Calibri"/>
                <a:cs typeface="Calibri"/>
                <a:sym typeface="Calibri"/>
              </a:endParaRPr>
            </a:p>
          </p:txBody>
        </p:sp>
      </p:grpSp>
      <p:sp>
        <p:nvSpPr>
          <p:cNvPr id="58" name="Google Shape;58;p2"/>
          <p:cNvSpPr/>
          <p:nvPr/>
        </p:nvSpPr>
        <p:spPr>
          <a:xfrm>
            <a:off x="6126480" y="4590288"/>
            <a:ext cx="2560320" cy="2560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A7265"/>
              </a:buClr>
              <a:buSzPts val="800"/>
              <a:buFont typeface="Calibri"/>
              <a:buNone/>
            </a:pPr>
            <a:r>
              <a:rPr b="0" i="0" lang="en-US" sz="800" u="none" cap="none" strike="noStrike">
                <a:solidFill>
                  <a:srgbClr val="7A7265"/>
                </a:solidFill>
                <a:latin typeface="Calibri"/>
                <a:ea typeface="Calibri"/>
                <a:cs typeface="Calibri"/>
                <a:sym typeface="Calibri"/>
              </a:rPr>
              <a:t>4 REPETITIVE CHALLENGES</a:t>
            </a:r>
            <a:endParaRPr b="0" i="0" sz="800" u="none" cap="none" strike="noStrike">
              <a:solidFill>
                <a:schemeClr val="dk1"/>
              </a:solidFill>
              <a:latin typeface="Calibri"/>
              <a:ea typeface="Calibri"/>
              <a:cs typeface="Calibri"/>
              <a:sym typeface="Calibri"/>
            </a:endParaRPr>
          </a:p>
        </p:txBody>
      </p:sp>
      <p:pic>
        <p:nvPicPr>
          <p:cNvPr id="59" name="Google Shape;59;p2" title="3b337518-a906-4e4e-8591-a0c70b4416ef-2026-04-22.jpeg"/>
          <p:cNvPicPr preferRelativeResize="0"/>
          <p:nvPr/>
        </p:nvPicPr>
        <p:blipFill>
          <a:blip r:embed="rId7">
            <a:alphaModFix/>
          </a:blip>
          <a:stretch>
            <a:fillRect/>
          </a:stretch>
        </p:blipFill>
        <p:spPr>
          <a:xfrm>
            <a:off x="696525" y="1280150"/>
            <a:ext cx="5144100" cy="3428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000"/>
                                        <p:tgtEl>
                                          <p:spTgt spid="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p:tgtEl>
                                          <p:spTgt spid="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p:tgtEl>
                                          <p:spTgt spid="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8F3"/>
        </a:solidFill>
      </p:bgPr>
    </p:bg>
    <p:spTree>
      <p:nvGrpSpPr>
        <p:cNvPr id="64" name="Shape 64"/>
        <p:cNvGrpSpPr/>
        <p:nvPr/>
      </p:nvGrpSpPr>
      <p:grpSpPr>
        <a:xfrm>
          <a:off x="0" y="0"/>
          <a:ext cx="0" cy="0"/>
          <a:chOff x="0" y="0"/>
          <a:chExt cx="0" cy="0"/>
        </a:xfrm>
      </p:grpSpPr>
      <p:sp>
        <p:nvSpPr>
          <p:cNvPr id="65" name="Google Shape;65;p3"/>
          <p:cNvSpPr/>
          <p:nvPr/>
        </p:nvSpPr>
        <p:spPr>
          <a:xfrm>
            <a:off x="-274320" y="-548640"/>
            <a:ext cx="2743200" cy="274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BEBDE"/>
              </a:buClr>
              <a:buSzPts val="18000"/>
              <a:buFont typeface="Georgia"/>
              <a:buNone/>
            </a:pPr>
            <a:r>
              <a:rPr b="1" i="0" lang="en-US" sz="18000" u="none" cap="none" strike="noStrike">
                <a:solidFill>
                  <a:srgbClr val="EBEBDE"/>
                </a:solidFill>
                <a:latin typeface="Georgia"/>
                <a:ea typeface="Georgia"/>
                <a:cs typeface="Georgia"/>
                <a:sym typeface="Georgia"/>
              </a:rPr>
              <a:t>01</a:t>
            </a:r>
            <a:endParaRPr b="0" i="0" sz="18000" u="none" cap="none" strike="noStrike">
              <a:solidFill>
                <a:schemeClr val="dk1"/>
              </a:solidFill>
              <a:latin typeface="Calibri"/>
              <a:ea typeface="Calibri"/>
              <a:cs typeface="Calibri"/>
              <a:sym typeface="Calibri"/>
            </a:endParaRPr>
          </a:p>
        </p:txBody>
      </p:sp>
      <p:sp>
        <p:nvSpPr>
          <p:cNvPr id="66" name="Google Shape;66;p3"/>
          <p:cNvSpPr/>
          <p:nvPr/>
        </p:nvSpPr>
        <p:spPr>
          <a:xfrm>
            <a:off x="548640" y="256032"/>
            <a:ext cx="45720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PRODUCT &amp; SERVICE CATALOGS</a:t>
            </a:r>
            <a:endParaRPr b="0" i="0" sz="900" u="none" cap="none" strike="noStrike">
              <a:solidFill>
                <a:schemeClr val="dk1"/>
              </a:solidFill>
              <a:latin typeface="Calibri"/>
              <a:ea typeface="Calibri"/>
              <a:cs typeface="Calibri"/>
              <a:sym typeface="Calibri"/>
            </a:endParaRPr>
          </a:p>
        </p:txBody>
      </p:sp>
      <p:sp>
        <p:nvSpPr>
          <p:cNvPr id="67" name="Google Shape;67;p3"/>
          <p:cNvSpPr/>
          <p:nvPr/>
        </p:nvSpPr>
        <p:spPr>
          <a:xfrm>
            <a:off x="548640" y="548640"/>
            <a:ext cx="5486400" cy="96012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Writing hundreds of</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descriptions — one at a time</a:t>
            </a:r>
            <a:endParaRPr b="0" i="0" sz="2400" u="none" cap="none" strike="noStrike">
              <a:solidFill>
                <a:schemeClr val="dk1"/>
              </a:solidFill>
              <a:latin typeface="Calibri"/>
              <a:ea typeface="Calibri"/>
              <a:cs typeface="Calibri"/>
              <a:sym typeface="Calibri"/>
            </a:endParaRPr>
          </a:p>
        </p:txBody>
      </p:sp>
      <p:grpSp>
        <p:nvGrpSpPr>
          <p:cNvPr id="68" name="Google Shape;68;p3"/>
          <p:cNvGrpSpPr/>
          <p:nvPr/>
        </p:nvGrpSpPr>
        <p:grpSpPr>
          <a:xfrm>
            <a:off x="6263640" y="457200"/>
            <a:ext cx="2560320" cy="1645920"/>
            <a:chOff x="6263640" y="457200"/>
            <a:chExt cx="2560320" cy="1645920"/>
          </a:xfrm>
        </p:grpSpPr>
        <p:sp>
          <p:nvSpPr>
            <p:cNvPr id="69" name="Google Shape;69;p3"/>
            <p:cNvSpPr/>
            <p:nvPr/>
          </p:nvSpPr>
          <p:spPr>
            <a:xfrm>
              <a:off x="6263640" y="457200"/>
              <a:ext cx="2560320" cy="1645920"/>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400800" y="548640"/>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750"/>
                <a:buFont typeface="Calibri"/>
                <a:buNone/>
              </a:pPr>
              <a:r>
                <a:rPr b="1" i="0" lang="en-US" sz="750" u="none" cap="none" strike="noStrike">
                  <a:solidFill>
                    <a:srgbClr val="C8983A"/>
                  </a:solidFill>
                  <a:latin typeface="Calibri"/>
                  <a:ea typeface="Calibri"/>
                  <a:cs typeface="Calibri"/>
                  <a:sym typeface="Calibri"/>
                </a:rPr>
                <a:t>THE PROMPT PATTERN</a:t>
              </a:r>
              <a:endParaRPr b="0" i="0" sz="750" u="none" cap="none" strike="noStrike">
                <a:solidFill>
                  <a:schemeClr val="dk1"/>
                </a:solidFill>
                <a:latin typeface="Calibri"/>
                <a:ea typeface="Calibri"/>
                <a:cs typeface="Calibri"/>
                <a:sym typeface="Calibri"/>
              </a:endParaRPr>
            </a:p>
          </p:txBody>
        </p:sp>
        <p:sp>
          <p:nvSpPr>
            <p:cNvPr id="71" name="Google Shape;71;p3"/>
            <p:cNvSpPr/>
            <p:nvPr/>
          </p:nvSpPr>
          <p:spPr>
            <a:xfrm>
              <a:off x="6400800" y="786384"/>
              <a:ext cx="2286000" cy="1234440"/>
            </a:xfrm>
            <a:prstGeom prst="rect">
              <a:avLst/>
            </a:prstGeom>
            <a:noFill/>
            <a:ln>
              <a:noFill/>
            </a:ln>
          </p:spPr>
          <p:txBody>
            <a:bodyPr anchorCtr="0" anchor="ctr" bIns="45700" lIns="91425" spcFirstLastPara="1" rIns="91425" wrap="square" tIns="45700">
              <a:noAutofit/>
            </a:bodyPr>
            <a:lstStyle/>
            <a:p>
              <a:pPr indent="0" lvl="0" marL="0" marR="0" rtl="0" algn="l">
                <a:lnSpc>
                  <a:spcPct val="140000"/>
                </a:lnSpc>
                <a:spcBef>
                  <a:spcPts val="0"/>
                </a:spcBef>
                <a:spcAft>
                  <a:spcPts val="0"/>
                </a:spcAft>
                <a:buClr>
                  <a:srgbClr val="D9D2C5"/>
                </a:buClr>
                <a:buSzPts val="1200"/>
                <a:buFont typeface="Georgia"/>
                <a:buNone/>
              </a:pPr>
              <a:r>
                <a:rPr b="0" i="1" lang="en-US" sz="1200" u="none" cap="none" strike="noStrike">
                  <a:solidFill>
                    <a:srgbClr val="D9D2C5"/>
                  </a:solidFill>
                  <a:latin typeface="Georgia"/>
                  <a:ea typeface="Georgia"/>
                  <a:cs typeface="Georgia"/>
                  <a:sym typeface="Georgia"/>
                </a:rPr>
                <a:t>"Write a 60-word description for [product]. Features: [list]. Tone: warm and approachable. Audience: busy parents."</a:t>
              </a:r>
              <a:endParaRPr b="0" i="0" sz="1200" u="none" cap="none" strike="noStrike">
                <a:solidFill>
                  <a:schemeClr val="dk1"/>
                </a:solidFill>
                <a:latin typeface="Calibri"/>
                <a:ea typeface="Calibri"/>
                <a:cs typeface="Calibri"/>
                <a:sym typeface="Calibri"/>
              </a:endParaRPr>
            </a:p>
          </p:txBody>
        </p:sp>
      </p:grpSp>
      <p:grpSp>
        <p:nvGrpSpPr>
          <p:cNvPr id="72" name="Google Shape;72;p3"/>
          <p:cNvGrpSpPr/>
          <p:nvPr/>
        </p:nvGrpSpPr>
        <p:grpSpPr>
          <a:xfrm>
            <a:off x="6263640" y="2267712"/>
            <a:ext cx="2560320" cy="621792"/>
            <a:chOff x="6263640" y="2267712"/>
            <a:chExt cx="2560320" cy="621792"/>
          </a:xfrm>
        </p:grpSpPr>
        <p:sp>
          <p:nvSpPr>
            <p:cNvPr id="73" name="Google Shape;73;p3"/>
            <p:cNvSpPr/>
            <p:nvPr/>
          </p:nvSpPr>
          <p:spPr>
            <a:xfrm>
              <a:off x="6263640" y="2267712"/>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6400800" y="2340864"/>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TIME SAVED PER ITEM</a:t>
              </a:r>
              <a:endParaRPr b="0" i="0" sz="750" u="none" cap="none" strike="noStrike">
                <a:solidFill>
                  <a:schemeClr val="dk1"/>
                </a:solidFill>
                <a:latin typeface="Calibri"/>
                <a:ea typeface="Calibri"/>
                <a:cs typeface="Calibri"/>
                <a:sym typeface="Calibri"/>
              </a:endParaRPr>
            </a:p>
          </p:txBody>
        </p:sp>
        <p:sp>
          <p:nvSpPr>
            <p:cNvPr id="75" name="Google Shape;75;p3"/>
            <p:cNvSpPr/>
            <p:nvPr/>
          </p:nvSpPr>
          <p:spPr>
            <a:xfrm>
              <a:off x="6400800" y="2542032"/>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~14 minutes</a:t>
              </a:r>
              <a:endParaRPr b="0" i="0" sz="1200" u="none" cap="none" strike="noStrike">
                <a:solidFill>
                  <a:schemeClr val="dk1"/>
                </a:solidFill>
                <a:latin typeface="Calibri"/>
                <a:ea typeface="Calibri"/>
                <a:cs typeface="Calibri"/>
                <a:sym typeface="Calibri"/>
              </a:endParaRPr>
            </a:p>
          </p:txBody>
        </p:sp>
      </p:grpSp>
      <p:grpSp>
        <p:nvGrpSpPr>
          <p:cNvPr id="76" name="Google Shape;76;p3"/>
          <p:cNvGrpSpPr/>
          <p:nvPr/>
        </p:nvGrpSpPr>
        <p:grpSpPr>
          <a:xfrm>
            <a:off x="6263640" y="3054096"/>
            <a:ext cx="2560320" cy="713232"/>
            <a:chOff x="6263640" y="3054096"/>
            <a:chExt cx="2560320" cy="713232"/>
          </a:xfrm>
        </p:grpSpPr>
        <p:sp>
          <p:nvSpPr>
            <p:cNvPr id="77" name="Google Shape;77;p3"/>
            <p:cNvSpPr/>
            <p:nvPr/>
          </p:nvSpPr>
          <p:spPr>
            <a:xfrm>
              <a:off x="6263640" y="3054096"/>
              <a:ext cx="2560320" cy="71323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6400800" y="3127248"/>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BEST FOR</a:t>
              </a:r>
              <a:endParaRPr b="0" i="0" sz="750" u="none" cap="none" strike="noStrike">
                <a:solidFill>
                  <a:schemeClr val="dk1"/>
                </a:solidFill>
                <a:latin typeface="Calibri"/>
                <a:ea typeface="Calibri"/>
                <a:cs typeface="Calibri"/>
                <a:sym typeface="Calibri"/>
              </a:endParaRPr>
            </a:p>
          </p:txBody>
        </p:sp>
        <p:sp>
          <p:nvSpPr>
            <p:cNvPr id="79" name="Google Shape;79;p3"/>
            <p:cNvSpPr/>
            <p:nvPr/>
          </p:nvSpPr>
          <p:spPr>
            <a:xfrm>
              <a:off x="6400800" y="3328416"/>
              <a:ext cx="2286000" cy="39319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Shops, agencies, food producers, service directories</a:t>
              </a:r>
              <a:endParaRPr b="0" i="0" sz="1200" u="none" cap="none" strike="noStrike">
                <a:solidFill>
                  <a:schemeClr val="dk1"/>
                </a:solidFill>
                <a:latin typeface="Calibri"/>
                <a:ea typeface="Calibri"/>
                <a:cs typeface="Calibri"/>
                <a:sym typeface="Calibri"/>
              </a:endParaRPr>
            </a:p>
          </p:txBody>
        </p:sp>
      </p:grpSp>
      <p:pic>
        <p:nvPicPr>
          <p:cNvPr id="80" name="Google Shape;80;p3" title="concept-of-event-planning-and-work-planning-close-2026-03-24-15-31-34-utc.jpg"/>
          <p:cNvPicPr preferRelativeResize="0"/>
          <p:nvPr/>
        </p:nvPicPr>
        <p:blipFill>
          <a:blip r:embed="rId3">
            <a:alphaModFix/>
          </a:blip>
          <a:stretch>
            <a:fillRect/>
          </a:stretch>
        </p:blipFill>
        <p:spPr>
          <a:xfrm>
            <a:off x="595600" y="1747275"/>
            <a:ext cx="3375800" cy="2020050"/>
          </a:xfrm>
          <a:prstGeom prst="rect">
            <a:avLst/>
          </a:prstGeom>
          <a:noFill/>
          <a:ln>
            <a:noFill/>
          </a:ln>
        </p:spPr>
      </p:pic>
      <p:sp>
        <p:nvSpPr>
          <p:cNvPr id="81" name="Google Shape;81;p3"/>
          <p:cNvSpPr/>
          <p:nvPr/>
        </p:nvSpPr>
        <p:spPr>
          <a:xfrm>
            <a:off x="595600" y="3767325"/>
            <a:ext cx="5303400" cy="1040700"/>
          </a:xfrm>
          <a:prstGeom prst="rect">
            <a:avLst/>
          </a:prstGeom>
          <a:noFill/>
          <a:ln>
            <a:noFill/>
          </a:ln>
        </p:spPr>
        <p:txBody>
          <a:bodyPr anchorCtr="0" anchor="ctr" bIns="45700" lIns="91425" spcFirstLastPara="1" rIns="91425" wrap="square" tIns="45700">
            <a:noAutofit/>
          </a:bodyPr>
          <a:lstStyle/>
          <a:p>
            <a:pPr indent="0" lvl="0" marL="0" marR="0" rtl="0" algn="l">
              <a:lnSpc>
                <a:spcPct val="160000"/>
              </a:lnSpc>
              <a:spcBef>
                <a:spcPts val="0"/>
              </a:spcBef>
              <a:spcAft>
                <a:spcPts val="0"/>
              </a:spcAft>
              <a:buClr>
                <a:srgbClr val="3A3530"/>
              </a:buClr>
              <a:buSzPts val="1250"/>
              <a:buFont typeface="Calibri"/>
              <a:buNone/>
            </a:pPr>
            <a:r>
              <a:rPr b="0" i="0" lang="en-US" sz="1250" u="none" cap="none" strike="noStrike">
                <a:solidFill>
                  <a:srgbClr val="3A3530"/>
                </a:solidFill>
                <a:latin typeface="Calibri"/>
                <a:ea typeface="Calibri"/>
                <a:cs typeface="Calibri"/>
                <a:sym typeface="Calibri"/>
              </a:rPr>
              <a:t>For any entrepreneur building a catalog — whether it's a boutique with 80 handmade items or a food producer with a seasonal menu — writing individual product descriptions is one of the most time-intensive tasks in the business.</a:t>
            </a:r>
            <a:endParaRPr b="0" i="0" sz="1250" u="none" cap="none" strike="noStrike">
              <a:solidFill>
                <a:schemeClr val="dk1"/>
              </a:solidFill>
              <a:latin typeface="Calibri"/>
              <a:ea typeface="Calibri"/>
              <a:cs typeface="Calibri"/>
              <a:sym typeface="Calibri"/>
            </a:endParaRPr>
          </a:p>
        </p:txBody>
      </p:sp>
      <p:pic>
        <p:nvPicPr>
          <p:cNvPr id="82" name="Google Shape;82;p3" title="ff8c3d11-e0d4-44fd-a9f4-ab4522f465f3-2026-04-22.jpeg"/>
          <p:cNvPicPr preferRelativeResize="0"/>
          <p:nvPr/>
        </p:nvPicPr>
        <p:blipFill>
          <a:blip r:embed="rId4">
            <a:alphaModFix/>
          </a:blip>
          <a:stretch>
            <a:fillRect/>
          </a:stretch>
        </p:blipFill>
        <p:spPr>
          <a:xfrm>
            <a:off x="595600" y="1747275"/>
            <a:ext cx="5303398" cy="2983150"/>
          </a:xfrm>
          <a:prstGeom prst="rect">
            <a:avLst/>
          </a:prstGeom>
          <a:noFill/>
          <a:ln>
            <a:noFill/>
          </a:ln>
        </p:spPr>
      </p:pic>
      <p:sp>
        <p:nvSpPr>
          <p:cNvPr id="83" name="Google Shape;83;p3"/>
          <p:cNvSpPr txBox="1"/>
          <p:nvPr/>
        </p:nvSpPr>
        <p:spPr>
          <a:xfrm>
            <a:off x="6263700" y="1799100"/>
            <a:ext cx="2560200" cy="19164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US" sz="1250">
                <a:solidFill>
                  <a:srgbClr val="3A3530"/>
                </a:solidFill>
                <a:latin typeface="Calibri"/>
                <a:ea typeface="Calibri"/>
                <a:cs typeface="Calibri"/>
                <a:sym typeface="Calibri"/>
              </a:rPr>
              <a:t>At 15 minutes per description, a catalog of 100 items represents 25 hours of writing. Claude produces a polished description in seconds. That 25-hour task becomes an afternoon.</a:t>
            </a:r>
            <a:endParaRPr sz="125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0"/>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81"/>
                                        </p:tgtEl>
                                        <p:attrNameLst>
                                          <p:attrName>style.visibility</p:attrName>
                                        </p:attrNameLst>
                                      </p:cBhvr>
                                      <p:to>
                                        <p:strVal val="hidden"/>
                                      </p:to>
                                    </p:set>
                                  </p:childTnLst>
                                </p:cTn>
                              </p:par>
                            </p:childTnLst>
                          </p:cTn>
                        </p:par>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8F3"/>
        </a:solidFill>
      </p:bgPr>
    </p:bg>
    <p:spTree>
      <p:nvGrpSpPr>
        <p:cNvPr id="88" name="Shape 88"/>
        <p:cNvGrpSpPr/>
        <p:nvPr/>
      </p:nvGrpSpPr>
      <p:grpSpPr>
        <a:xfrm>
          <a:off x="0" y="0"/>
          <a:ext cx="0" cy="0"/>
          <a:chOff x="0" y="0"/>
          <a:chExt cx="0" cy="0"/>
        </a:xfrm>
      </p:grpSpPr>
      <p:sp>
        <p:nvSpPr>
          <p:cNvPr id="89" name="Google Shape;89;p4"/>
          <p:cNvSpPr/>
          <p:nvPr/>
        </p:nvSpPr>
        <p:spPr>
          <a:xfrm>
            <a:off x="-274326" y="-548650"/>
            <a:ext cx="3165000" cy="274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BEBDE"/>
              </a:buClr>
              <a:buSzPts val="18000"/>
              <a:buFont typeface="Georgia"/>
              <a:buNone/>
            </a:pPr>
            <a:r>
              <a:rPr b="1" i="0" lang="en-US" sz="18000" u="none" cap="none" strike="noStrike">
                <a:solidFill>
                  <a:srgbClr val="EBEBDE"/>
                </a:solidFill>
                <a:latin typeface="Georgia"/>
                <a:ea typeface="Georgia"/>
                <a:cs typeface="Georgia"/>
                <a:sym typeface="Georgia"/>
              </a:rPr>
              <a:t>02</a:t>
            </a:r>
            <a:endParaRPr b="0" i="0" sz="18000" u="none" cap="none" strike="noStrike">
              <a:solidFill>
                <a:schemeClr val="dk1"/>
              </a:solidFill>
              <a:latin typeface="Calibri"/>
              <a:ea typeface="Calibri"/>
              <a:cs typeface="Calibri"/>
              <a:sym typeface="Calibri"/>
            </a:endParaRPr>
          </a:p>
        </p:txBody>
      </p:sp>
      <p:sp>
        <p:nvSpPr>
          <p:cNvPr id="90" name="Google Shape;90;p4"/>
          <p:cNvSpPr/>
          <p:nvPr/>
        </p:nvSpPr>
        <p:spPr>
          <a:xfrm>
            <a:off x="548640" y="256032"/>
            <a:ext cx="45720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EMAIL &amp; COMMUNICATIONS</a:t>
            </a:r>
            <a:endParaRPr b="0" i="0" sz="900" u="none" cap="none" strike="noStrike">
              <a:solidFill>
                <a:schemeClr val="dk1"/>
              </a:solidFill>
              <a:latin typeface="Calibri"/>
              <a:ea typeface="Calibri"/>
              <a:cs typeface="Calibri"/>
              <a:sym typeface="Calibri"/>
            </a:endParaRPr>
          </a:p>
        </p:txBody>
      </p:sp>
      <p:sp>
        <p:nvSpPr>
          <p:cNvPr id="91" name="Google Shape;91;p4"/>
          <p:cNvSpPr/>
          <p:nvPr/>
        </p:nvSpPr>
        <p:spPr>
          <a:xfrm>
            <a:off x="548650" y="457200"/>
            <a:ext cx="5678100" cy="960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Reading, filtering, and</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responding to messages efficiently</a:t>
            </a:r>
            <a:endParaRPr b="0" i="0" sz="2400" u="none" cap="none" strike="noStrike">
              <a:solidFill>
                <a:schemeClr val="dk1"/>
              </a:solidFill>
              <a:latin typeface="Calibri"/>
              <a:ea typeface="Calibri"/>
              <a:cs typeface="Calibri"/>
              <a:sym typeface="Calibri"/>
            </a:endParaRPr>
          </a:p>
        </p:txBody>
      </p:sp>
      <p:grpSp>
        <p:nvGrpSpPr>
          <p:cNvPr id="92" name="Google Shape;92;p4"/>
          <p:cNvGrpSpPr/>
          <p:nvPr/>
        </p:nvGrpSpPr>
        <p:grpSpPr>
          <a:xfrm>
            <a:off x="6263640" y="457200"/>
            <a:ext cx="2560320" cy="1554480"/>
            <a:chOff x="6263640" y="457200"/>
            <a:chExt cx="2560320" cy="1554480"/>
          </a:xfrm>
        </p:grpSpPr>
        <p:sp>
          <p:nvSpPr>
            <p:cNvPr id="93" name="Google Shape;93;p4"/>
            <p:cNvSpPr/>
            <p:nvPr/>
          </p:nvSpPr>
          <p:spPr>
            <a:xfrm>
              <a:off x="6263640" y="457200"/>
              <a:ext cx="2560320" cy="1554480"/>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6400800" y="548640"/>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750"/>
                <a:buFont typeface="Calibri"/>
                <a:buNone/>
              </a:pPr>
              <a:r>
                <a:rPr b="1" i="0" lang="en-US" sz="750" u="none" cap="none" strike="noStrike">
                  <a:solidFill>
                    <a:srgbClr val="C8983A"/>
                  </a:solidFill>
                  <a:latin typeface="Calibri"/>
                  <a:ea typeface="Calibri"/>
                  <a:cs typeface="Calibri"/>
                  <a:sym typeface="Calibri"/>
                </a:rPr>
                <a:t>WHAT CLAUDE CAN DO</a:t>
              </a:r>
              <a:endParaRPr b="0" i="0" sz="750" u="none" cap="none" strike="noStrike">
                <a:solidFill>
                  <a:schemeClr val="dk1"/>
                </a:solidFill>
                <a:latin typeface="Calibri"/>
                <a:ea typeface="Calibri"/>
                <a:cs typeface="Calibri"/>
                <a:sym typeface="Calibri"/>
              </a:endParaRPr>
            </a:p>
          </p:txBody>
        </p:sp>
        <p:sp>
          <p:nvSpPr>
            <p:cNvPr id="95" name="Google Shape;95;p4"/>
            <p:cNvSpPr/>
            <p:nvPr/>
          </p:nvSpPr>
          <p:spPr>
            <a:xfrm>
              <a:off x="6400800" y="786384"/>
              <a:ext cx="22860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40000"/>
                </a:lnSpc>
                <a:spcBef>
                  <a:spcPts val="0"/>
                </a:spcBef>
                <a:spcAft>
                  <a:spcPts val="0"/>
                </a:spcAft>
                <a:buClr>
                  <a:srgbClr val="D9D2C5"/>
                </a:buClr>
                <a:buSzPts val="1200"/>
                <a:buFont typeface="Georgia"/>
                <a:buNone/>
              </a:pPr>
              <a:r>
                <a:rPr b="0" i="1" lang="en-US" sz="1200" u="none" cap="none" strike="noStrike">
                  <a:solidFill>
                    <a:srgbClr val="D9D2C5"/>
                  </a:solidFill>
                  <a:latin typeface="Georgia"/>
                  <a:ea typeface="Georgia"/>
                  <a:cs typeface="Georgia"/>
                  <a:sym typeface="Georgia"/>
                </a:rPr>
                <a:t>"Summarize my unread emails, flag urgent ones, and draft replies for anything routine."</a:t>
              </a:r>
              <a:endParaRPr b="0" i="0" sz="1200" u="none" cap="none" strike="noStrike">
                <a:solidFill>
                  <a:schemeClr val="dk1"/>
                </a:solidFill>
                <a:latin typeface="Calibri"/>
                <a:ea typeface="Calibri"/>
                <a:cs typeface="Calibri"/>
                <a:sym typeface="Calibri"/>
              </a:endParaRPr>
            </a:p>
          </p:txBody>
        </p:sp>
      </p:grpSp>
      <p:grpSp>
        <p:nvGrpSpPr>
          <p:cNvPr id="96" name="Google Shape;96;p4"/>
          <p:cNvGrpSpPr/>
          <p:nvPr/>
        </p:nvGrpSpPr>
        <p:grpSpPr>
          <a:xfrm>
            <a:off x="6263640" y="2176272"/>
            <a:ext cx="2560320" cy="621792"/>
            <a:chOff x="6263640" y="2176272"/>
            <a:chExt cx="2560320" cy="621792"/>
          </a:xfrm>
        </p:grpSpPr>
        <p:sp>
          <p:nvSpPr>
            <p:cNvPr id="97" name="Google Shape;97;p4"/>
            <p:cNvSpPr/>
            <p:nvPr/>
          </p:nvSpPr>
          <p:spPr>
            <a:xfrm>
              <a:off x="6263640" y="2176272"/>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400800" y="2249424"/>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INTEGRATION</a:t>
              </a:r>
              <a:endParaRPr b="0" i="0" sz="750" u="none" cap="none" strike="noStrike">
                <a:solidFill>
                  <a:schemeClr val="dk1"/>
                </a:solidFill>
                <a:latin typeface="Calibri"/>
                <a:ea typeface="Calibri"/>
                <a:cs typeface="Calibri"/>
                <a:sym typeface="Calibri"/>
              </a:endParaRPr>
            </a:p>
          </p:txBody>
        </p:sp>
        <p:sp>
          <p:nvSpPr>
            <p:cNvPr id="99" name="Google Shape;99;p4"/>
            <p:cNvSpPr/>
            <p:nvPr/>
          </p:nvSpPr>
          <p:spPr>
            <a:xfrm>
              <a:off x="6400800" y="2450592"/>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Claude + Gmail via MCP connector</a:t>
              </a:r>
              <a:endParaRPr b="0" i="0" sz="1200" u="none" cap="none" strike="noStrike">
                <a:solidFill>
                  <a:schemeClr val="dk1"/>
                </a:solidFill>
                <a:latin typeface="Calibri"/>
                <a:ea typeface="Calibri"/>
                <a:cs typeface="Calibri"/>
                <a:sym typeface="Calibri"/>
              </a:endParaRPr>
            </a:p>
          </p:txBody>
        </p:sp>
      </p:grpSp>
      <p:grpSp>
        <p:nvGrpSpPr>
          <p:cNvPr id="100" name="Google Shape;100;p4"/>
          <p:cNvGrpSpPr/>
          <p:nvPr/>
        </p:nvGrpSpPr>
        <p:grpSpPr>
          <a:xfrm>
            <a:off x="6263640" y="2962656"/>
            <a:ext cx="2560320" cy="621792"/>
            <a:chOff x="6263640" y="2962656"/>
            <a:chExt cx="2560320" cy="621792"/>
          </a:xfrm>
        </p:grpSpPr>
        <p:sp>
          <p:nvSpPr>
            <p:cNvPr id="101" name="Google Shape;101;p4"/>
            <p:cNvSpPr/>
            <p:nvPr/>
          </p:nvSpPr>
          <p:spPr>
            <a:xfrm>
              <a:off x="6263640" y="2962656"/>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6400800" y="3035808"/>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AVG. TIME RECLAIMED</a:t>
              </a:r>
              <a:endParaRPr b="0" i="0" sz="750" u="none" cap="none" strike="noStrike">
                <a:solidFill>
                  <a:schemeClr val="dk1"/>
                </a:solidFill>
                <a:latin typeface="Calibri"/>
                <a:ea typeface="Calibri"/>
                <a:cs typeface="Calibri"/>
                <a:sym typeface="Calibri"/>
              </a:endParaRPr>
            </a:p>
          </p:txBody>
        </p:sp>
        <p:sp>
          <p:nvSpPr>
            <p:cNvPr id="103" name="Google Shape;103;p4"/>
            <p:cNvSpPr/>
            <p:nvPr/>
          </p:nvSpPr>
          <p:spPr>
            <a:xfrm>
              <a:off x="6400800" y="3236976"/>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60–90 minutes per day</a:t>
              </a:r>
              <a:endParaRPr b="0" i="0" sz="1200" u="none" cap="none" strike="noStrike">
                <a:solidFill>
                  <a:schemeClr val="dk1"/>
                </a:solidFill>
                <a:latin typeface="Calibri"/>
                <a:ea typeface="Calibri"/>
                <a:cs typeface="Calibri"/>
                <a:sym typeface="Calibri"/>
              </a:endParaRPr>
            </a:p>
          </p:txBody>
        </p:sp>
      </p:grpSp>
      <p:grpSp>
        <p:nvGrpSpPr>
          <p:cNvPr id="104" name="Google Shape;104;p4"/>
          <p:cNvGrpSpPr/>
          <p:nvPr/>
        </p:nvGrpSpPr>
        <p:grpSpPr>
          <a:xfrm>
            <a:off x="548625" y="1524576"/>
            <a:ext cx="8275245" cy="3398849"/>
            <a:chOff x="580860" y="1524575"/>
            <a:chExt cx="8243097" cy="3398849"/>
          </a:xfrm>
        </p:grpSpPr>
        <p:sp>
          <p:nvSpPr>
            <p:cNvPr id="105" name="Google Shape;105;p4"/>
            <p:cNvSpPr/>
            <p:nvPr/>
          </p:nvSpPr>
          <p:spPr>
            <a:xfrm>
              <a:off x="580860" y="1546624"/>
              <a:ext cx="3018900" cy="3376800"/>
            </a:xfrm>
            <a:prstGeom prst="rect">
              <a:avLst/>
            </a:prstGeom>
            <a:noFill/>
            <a:ln>
              <a:noFill/>
            </a:ln>
          </p:spPr>
          <p:txBody>
            <a:bodyPr anchorCtr="0" anchor="ctr" bIns="45700" lIns="91425" spcFirstLastPara="1" rIns="91425" wrap="square" tIns="45700">
              <a:noAutofit/>
            </a:bodyPr>
            <a:lstStyle/>
            <a:p>
              <a:pPr indent="0" lvl="0" marL="0" marR="0" rtl="0" algn="l">
                <a:lnSpc>
                  <a:spcPct val="160000"/>
                </a:lnSpc>
                <a:spcBef>
                  <a:spcPts val="0"/>
                </a:spcBef>
                <a:spcAft>
                  <a:spcPts val="0"/>
                </a:spcAft>
                <a:buClr>
                  <a:srgbClr val="3A3530"/>
                </a:buClr>
                <a:buSzPts val="1250"/>
                <a:buFont typeface="Calibri"/>
                <a:buNone/>
              </a:pPr>
              <a:r>
                <a:rPr b="0" i="0" lang="en-US" sz="1250" u="none" cap="none" strike="noStrike">
                  <a:solidFill>
                    <a:srgbClr val="3A3530"/>
                  </a:solidFill>
                  <a:latin typeface="Calibri"/>
                  <a:ea typeface="Calibri"/>
                  <a:cs typeface="Calibri"/>
                  <a:sym typeface="Calibri"/>
                </a:rPr>
                <a:t>The average entrepreneur spends close to two hours a day in their inbox. Much of that time is on messages that follow predictable patterns — supplier inquiries, customer questions, scheduling requests, follow-ups.</a:t>
              </a:r>
              <a:endParaRPr b="0" i="0" sz="1250" u="none" cap="none" strike="noStrike">
                <a:solidFill>
                  <a:schemeClr val="dk1"/>
                </a:solidFill>
                <a:latin typeface="Calibri"/>
                <a:ea typeface="Calibri"/>
                <a:cs typeface="Calibri"/>
                <a:sym typeface="Calibri"/>
              </a:endParaRPr>
            </a:p>
          </p:txBody>
        </p:sp>
        <p:pic>
          <p:nvPicPr>
            <p:cNvPr id="106" name="Google Shape;106;p4" title="business-concept-with-young-man-working-on-laptop-2026-03-24-15-23-29-utc.jpg"/>
            <p:cNvPicPr preferRelativeResize="0"/>
            <p:nvPr/>
          </p:nvPicPr>
          <p:blipFill>
            <a:blip r:embed="rId3">
              <a:alphaModFix/>
            </a:blip>
            <a:stretch>
              <a:fillRect/>
            </a:stretch>
          </p:blipFill>
          <p:spPr>
            <a:xfrm>
              <a:off x="3757733" y="1524575"/>
              <a:ext cx="5066225" cy="3376652"/>
            </a:xfrm>
            <a:prstGeom prst="rect">
              <a:avLst/>
            </a:prstGeom>
            <a:noFill/>
            <a:ln>
              <a:noFill/>
            </a:ln>
          </p:spPr>
        </p:pic>
      </p:grpSp>
      <p:sp>
        <p:nvSpPr>
          <p:cNvPr id="107" name="Google Shape;107;p4"/>
          <p:cNvSpPr txBox="1"/>
          <p:nvPr/>
        </p:nvSpPr>
        <p:spPr>
          <a:xfrm>
            <a:off x="614850" y="2161438"/>
            <a:ext cx="5361900" cy="22242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US" sz="1250">
                <a:solidFill>
                  <a:srgbClr val="3A3530"/>
                </a:solidFill>
                <a:latin typeface="Calibri"/>
                <a:ea typeface="Calibri"/>
                <a:cs typeface="Calibri"/>
                <a:sym typeface="Calibri"/>
              </a:rPr>
              <a:t>Claude, connected to Gmail via its MCP connector, can read incoming messages, identify their intent and urgency, draft contextually appropriate responses, and — with your approval — send them.</a:t>
            </a:r>
            <a:endParaRPr sz="1250">
              <a:solidFill>
                <a:schemeClr val="dk1"/>
              </a:solidFill>
              <a:latin typeface="Calibri"/>
              <a:ea typeface="Calibri"/>
              <a:cs typeface="Calibri"/>
              <a:sym typeface="Calibri"/>
            </a:endParaRPr>
          </a:p>
          <a:p>
            <a:pPr indent="0" lvl="0" marL="0" rtl="0" algn="l">
              <a:lnSpc>
                <a:spcPct val="160000"/>
              </a:lnSpc>
              <a:spcBef>
                <a:spcPts val="0"/>
              </a:spcBef>
              <a:spcAft>
                <a:spcPts val="0"/>
              </a:spcAft>
              <a:buNone/>
            </a:pPr>
            <a:r>
              <a:t/>
            </a:r>
            <a:endParaRPr sz="1250">
              <a:solidFill>
                <a:schemeClr val="dk1"/>
              </a:solidFill>
              <a:latin typeface="Calibri"/>
              <a:ea typeface="Calibri"/>
              <a:cs typeface="Calibri"/>
              <a:sym typeface="Calibri"/>
            </a:endParaRPr>
          </a:p>
          <a:p>
            <a:pPr indent="0" lvl="0" marL="0" rtl="0" algn="l">
              <a:lnSpc>
                <a:spcPct val="160000"/>
              </a:lnSpc>
              <a:spcBef>
                <a:spcPts val="0"/>
              </a:spcBef>
              <a:spcAft>
                <a:spcPts val="0"/>
              </a:spcAft>
              <a:buNone/>
            </a:pPr>
            <a:r>
              <a:rPr lang="en-US" sz="1250">
                <a:solidFill>
                  <a:srgbClr val="3A3530"/>
                </a:solidFill>
                <a:latin typeface="Calibri"/>
                <a:ea typeface="Calibri"/>
                <a:cs typeface="Calibri"/>
                <a:sym typeface="Calibri"/>
              </a:rPr>
              <a:t>Instead of being managed by your inbox, you manage it in a single focused review session. The inbox shrinks from a source of anxiety to a 20-minute daily task.</a:t>
            </a:r>
            <a:endParaRPr/>
          </a:p>
        </p:txBody>
      </p:sp>
      <p:pic>
        <p:nvPicPr>
          <p:cNvPr id="108" name="Google Shape;108;p4" title="Screenshot 2026-04-22 at 1.08.34 AM.png"/>
          <p:cNvPicPr preferRelativeResize="0"/>
          <p:nvPr/>
        </p:nvPicPr>
        <p:blipFill>
          <a:blip r:embed="rId4">
            <a:alphaModFix/>
          </a:blip>
          <a:stretch>
            <a:fillRect/>
          </a:stretch>
        </p:blipFill>
        <p:spPr>
          <a:xfrm>
            <a:off x="1" y="1734236"/>
            <a:ext cx="6188703" cy="2979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4"/>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8F3"/>
        </a:solidFill>
      </p:bgPr>
    </p:bg>
    <p:spTree>
      <p:nvGrpSpPr>
        <p:cNvPr id="113" name="Shape 113"/>
        <p:cNvGrpSpPr/>
        <p:nvPr/>
      </p:nvGrpSpPr>
      <p:grpSpPr>
        <a:xfrm>
          <a:off x="0" y="0"/>
          <a:ext cx="0" cy="0"/>
          <a:chOff x="0" y="0"/>
          <a:chExt cx="0" cy="0"/>
        </a:xfrm>
      </p:grpSpPr>
      <p:sp>
        <p:nvSpPr>
          <p:cNvPr id="114" name="Google Shape;114;p5"/>
          <p:cNvSpPr/>
          <p:nvPr/>
        </p:nvSpPr>
        <p:spPr>
          <a:xfrm>
            <a:off x="-274326" y="-548650"/>
            <a:ext cx="3088500" cy="274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BEBDE"/>
              </a:buClr>
              <a:buSzPts val="18000"/>
              <a:buFont typeface="Georgia"/>
              <a:buNone/>
            </a:pPr>
            <a:r>
              <a:rPr b="1" i="0" lang="en-US" sz="18000" u="none" cap="none" strike="noStrike">
                <a:solidFill>
                  <a:srgbClr val="EBEBDE"/>
                </a:solidFill>
                <a:latin typeface="Georgia"/>
                <a:ea typeface="Georgia"/>
                <a:cs typeface="Georgia"/>
                <a:sym typeface="Georgia"/>
              </a:rPr>
              <a:t>03</a:t>
            </a:r>
            <a:endParaRPr b="0" i="0" sz="18000" u="none" cap="none" strike="noStrike">
              <a:solidFill>
                <a:schemeClr val="dk1"/>
              </a:solidFill>
              <a:latin typeface="Calibri"/>
              <a:ea typeface="Calibri"/>
              <a:cs typeface="Calibri"/>
              <a:sym typeface="Calibri"/>
            </a:endParaRPr>
          </a:p>
        </p:txBody>
      </p:sp>
      <p:sp>
        <p:nvSpPr>
          <p:cNvPr id="115" name="Google Shape;115;p5"/>
          <p:cNvSpPr/>
          <p:nvPr/>
        </p:nvSpPr>
        <p:spPr>
          <a:xfrm>
            <a:off x="548640" y="256032"/>
            <a:ext cx="45720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VISUAL DESIGN &amp; BRAND MATERIALS</a:t>
            </a:r>
            <a:endParaRPr b="0" i="0" sz="900" u="none" cap="none" strike="noStrike">
              <a:solidFill>
                <a:schemeClr val="dk1"/>
              </a:solidFill>
              <a:latin typeface="Calibri"/>
              <a:ea typeface="Calibri"/>
              <a:cs typeface="Calibri"/>
              <a:sym typeface="Calibri"/>
            </a:endParaRPr>
          </a:p>
        </p:txBody>
      </p:sp>
      <p:sp>
        <p:nvSpPr>
          <p:cNvPr id="116" name="Google Shape;116;p5"/>
          <p:cNvSpPr/>
          <p:nvPr/>
        </p:nvSpPr>
        <p:spPr>
          <a:xfrm>
            <a:off x="548640" y="548640"/>
            <a:ext cx="5486400" cy="96012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Creating professional designs</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without a design team</a:t>
            </a:r>
            <a:endParaRPr b="0" i="0" sz="2400" u="none" cap="none" strike="noStrike">
              <a:solidFill>
                <a:schemeClr val="dk1"/>
              </a:solidFill>
              <a:latin typeface="Calibri"/>
              <a:ea typeface="Calibri"/>
              <a:cs typeface="Calibri"/>
              <a:sym typeface="Calibri"/>
            </a:endParaRPr>
          </a:p>
        </p:txBody>
      </p:sp>
      <p:sp>
        <p:nvSpPr>
          <p:cNvPr id="117" name="Google Shape;117;p5"/>
          <p:cNvSpPr/>
          <p:nvPr/>
        </p:nvSpPr>
        <p:spPr>
          <a:xfrm>
            <a:off x="6263640" y="457200"/>
            <a:ext cx="2560320" cy="1645920"/>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6400800" y="548640"/>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750"/>
              <a:buFont typeface="Calibri"/>
              <a:buNone/>
            </a:pPr>
            <a:r>
              <a:rPr b="1" i="0" lang="en-US" sz="750" u="none" cap="none" strike="noStrike">
                <a:solidFill>
                  <a:srgbClr val="C8983A"/>
                </a:solidFill>
                <a:latin typeface="Calibri"/>
                <a:ea typeface="Calibri"/>
                <a:cs typeface="Calibri"/>
                <a:sym typeface="Calibri"/>
              </a:rPr>
              <a:t>EXAMPLE PROMPT</a:t>
            </a:r>
            <a:endParaRPr b="0" i="0" sz="750" u="none" cap="none" strike="noStrike">
              <a:solidFill>
                <a:schemeClr val="dk1"/>
              </a:solidFill>
              <a:latin typeface="Calibri"/>
              <a:ea typeface="Calibri"/>
              <a:cs typeface="Calibri"/>
              <a:sym typeface="Calibri"/>
            </a:endParaRPr>
          </a:p>
        </p:txBody>
      </p:sp>
      <p:sp>
        <p:nvSpPr>
          <p:cNvPr id="119" name="Google Shape;119;p5"/>
          <p:cNvSpPr/>
          <p:nvPr/>
        </p:nvSpPr>
        <p:spPr>
          <a:xfrm>
            <a:off x="6400800" y="786384"/>
            <a:ext cx="2286000" cy="1234440"/>
          </a:xfrm>
          <a:prstGeom prst="rect">
            <a:avLst/>
          </a:prstGeom>
          <a:noFill/>
          <a:ln>
            <a:noFill/>
          </a:ln>
        </p:spPr>
        <p:txBody>
          <a:bodyPr anchorCtr="0" anchor="ctr" bIns="45700" lIns="91425" spcFirstLastPara="1" rIns="91425" wrap="square" tIns="45700">
            <a:noAutofit/>
          </a:bodyPr>
          <a:lstStyle/>
          <a:p>
            <a:pPr indent="0" lvl="0" marL="0" marR="0" rtl="0" algn="l">
              <a:lnSpc>
                <a:spcPct val="140000"/>
              </a:lnSpc>
              <a:spcBef>
                <a:spcPts val="0"/>
              </a:spcBef>
              <a:spcAft>
                <a:spcPts val="0"/>
              </a:spcAft>
              <a:buClr>
                <a:srgbClr val="D9D2C5"/>
              </a:buClr>
              <a:buSzPts val="1200"/>
              <a:buFont typeface="Georgia"/>
              <a:buNone/>
            </a:pPr>
            <a:r>
              <a:rPr b="0" i="1" lang="en-US" sz="1200" u="none" cap="none" strike="noStrike">
                <a:solidFill>
                  <a:srgbClr val="D9D2C5"/>
                </a:solidFill>
                <a:latin typeface="Georgia"/>
                <a:ea typeface="Georgia"/>
                <a:cs typeface="Georgia"/>
                <a:sym typeface="Georgia"/>
              </a:rPr>
              <a:t>"Design a flyer for my Saturday tamale sale — warm earthy tones, handmade feel, space for price and location."</a:t>
            </a:r>
            <a:endParaRPr b="0" i="0" sz="1200" u="none" cap="none" strike="noStrike">
              <a:solidFill>
                <a:schemeClr val="dk1"/>
              </a:solidFill>
              <a:latin typeface="Calibri"/>
              <a:ea typeface="Calibri"/>
              <a:cs typeface="Calibri"/>
              <a:sym typeface="Calibri"/>
            </a:endParaRPr>
          </a:p>
        </p:txBody>
      </p:sp>
      <p:sp>
        <p:nvSpPr>
          <p:cNvPr id="120" name="Google Shape;120;p5"/>
          <p:cNvSpPr/>
          <p:nvPr/>
        </p:nvSpPr>
        <p:spPr>
          <a:xfrm>
            <a:off x="6263640" y="2267712"/>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6400800" y="2340864"/>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TOOL</a:t>
            </a:r>
            <a:endParaRPr b="0" i="0" sz="750" u="none" cap="none" strike="noStrike">
              <a:solidFill>
                <a:schemeClr val="dk1"/>
              </a:solidFill>
              <a:latin typeface="Calibri"/>
              <a:ea typeface="Calibri"/>
              <a:cs typeface="Calibri"/>
              <a:sym typeface="Calibri"/>
            </a:endParaRPr>
          </a:p>
        </p:txBody>
      </p:sp>
      <p:sp>
        <p:nvSpPr>
          <p:cNvPr id="122" name="Google Shape;122;p5"/>
          <p:cNvSpPr/>
          <p:nvPr/>
        </p:nvSpPr>
        <p:spPr>
          <a:xfrm>
            <a:off x="6400800" y="2542032"/>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Claude Design — claude.ai/design</a:t>
            </a:r>
            <a:endParaRPr b="0" i="0" sz="1200" u="none" cap="none" strike="noStrike">
              <a:solidFill>
                <a:schemeClr val="dk1"/>
              </a:solidFill>
              <a:latin typeface="Calibri"/>
              <a:ea typeface="Calibri"/>
              <a:cs typeface="Calibri"/>
              <a:sym typeface="Calibri"/>
            </a:endParaRPr>
          </a:p>
        </p:txBody>
      </p:sp>
      <p:sp>
        <p:nvSpPr>
          <p:cNvPr id="123" name="Google Shape;123;p5"/>
          <p:cNvSpPr/>
          <p:nvPr/>
        </p:nvSpPr>
        <p:spPr>
          <a:xfrm>
            <a:off x="6263640" y="3054096"/>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6400800" y="3127248"/>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EXPERIENCE NEEDED</a:t>
            </a:r>
            <a:endParaRPr b="0" i="0" sz="750" u="none" cap="none" strike="noStrike">
              <a:solidFill>
                <a:schemeClr val="dk1"/>
              </a:solidFill>
              <a:latin typeface="Calibri"/>
              <a:ea typeface="Calibri"/>
              <a:cs typeface="Calibri"/>
              <a:sym typeface="Calibri"/>
            </a:endParaRPr>
          </a:p>
        </p:txBody>
      </p:sp>
      <p:sp>
        <p:nvSpPr>
          <p:cNvPr id="125" name="Google Shape;125;p5"/>
          <p:cNvSpPr/>
          <p:nvPr/>
        </p:nvSpPr>
        <p:spPr>
          <a:xfrm>
            <a:off x="6400800" y="3328416"/>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Works for complete beginners</a:t>
            </a:r>
            <a:endParaRPr b="0" i="0" sz="1200" u="none" cap="none" strike="noStrike">
              <a:solidFill>
                <a:schemeClr val="dk1"/>
              </a:solidFill>
              <a:latin typeface="Calibri"/>
              <a:ea typeface="Calibri"/>
              <a:cs typeface="Calibri"/>
              <a:sym typeface="Calibri"/>
            </a:endParaRPr>
          </a:p>
        </p:txBody>
      </p:sp>
      <p:pic>
        <p:nvPicPr>
          <p:cNvPr id="126" name="Google Shape;126;p5" title="ui-ux-design-collaboration-close-up-of-designers-2026-03-11-04-23-40-utc.jpg"/>
          <p:cNvPicPr preferRelativeResize="0"/>
          <p:nvPr/>
        </p:nvPicPr>
        <p:blipFill>
          <a:blip r:embed="rId3">
            <a:alphaModFix/>
          </a:blip>
          <a:stretch>
            <a:fillRect/>
          </a:stretch>
        </p:blipFill>
        <p:spPr>
          <a:xfrm>
            <a:off x="647700" y="1905763"/>
            <a:ext cx="5288300" cy="264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8F3"/>
        </a:solidFill>
      </p:bgPr>
    </p:bg>
    <p:spTree>
      <p:nvGrpSpPr>
        <p:cNvPr id="131" name="Shape 131"/>
        <p:cNvGrpSpPr/>
        <p:nvPr/>
      </p:nvGrpSpPr>
      <p:grpSpPr>
        <a:xfrm>
          <a:off x="0" y="0"/>
          <a:ext cx="0" cy="0"/>
          <a:chOff x="0" y="0"/>
          <a:chExt cx="0" cy="0"/>
        </a:xfrm>
      </p:grpSpPr>
      <p:sp>
        <p:nvSpPr>
          <p:cNvPr id="132" name="Google Shape;132;p6"/>
          <p:cNvSpPr/>
          <p:nvPr/>
        </p:nvSpPr>
        <p:spPr>
          <a:xfrm>
            <a:off x="-274320" y="-548640"/>
            <a:ext cx="2743200" cy="274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BEBDE"/>
              </a:buClr>
              <a:buSzPts val="18000"/>
              <a:buFont typeface="Georgia"/>
              <a:buNone/>
            </a:pPr>
            <a:r>
              <a:rPr b="1" i="0" lang="en-US" sz="18000" u="none" cap="none" strike="noStrike">
                <a:solidFill>
                  <a:srgbClr val="EBEBDE"/>
                </a:solidFill>
                <a:latin typeface="Georgia"/>
                <a:ea typeface="Georgia"/>
                <a:cs typeface="Georgia"/>
                <a:sym typeface="Georgia"/>
              </a:rPr>
              <a:t>04</a:t>
            </a:r>
            <a:endParaRPr b="0" i="0" sz="18000" u="none" cap="none" strike="noStrike">
              <a:solidFill>
                <a:schemeClr val="dk1"/>
              </a:solidFill>
              <a:latin typeface="Calibri"/>
              <a:ea typeface="Calibri"/>
              <a:cs typeface="Calibri"/>
              <a:sym typeface="Calibri"/>
            </a:endParaRPr>
          </a:p>
        </p:txBody>
      </p:sp>
      <p:sp>
        <p:nvSpPr>
          <p:cNvPr id="133" name="Google Shape;133;p6"/>
          <p:cNvSpPr/>
          <p:nvPr/>
        </p:nvSpPr>
        <p:spPr>
          <a:xfrm>
            <a:off x="548640" y="256032"/>
            <a:ext cx="45720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PRESENTATIONS &amp; SLIDE DECKS</a:t>
            </a:r>
            <a:endParaRPr b="0" i="0" sz="900" u="none" cap="none" strike="noStrike">
              <a:solidFill>
                <a:schemeClr val="dk1"/>
              </a:solidFill>
              <a:latin typeface="Calibri"/>
              <a:ea typeface="Calibri"/>
              <a:cs typeface="Calibri"/>
              <a:sym typeface="Calibri"/>
            </a:endParaRPr>
          </a:p>
        </p:txBody>
      </p:sp>
      <p:sp>
        <p:nvSpPr>
          <p:cNvPr id="134" name="Google Shape;134;p6"/>
          <p:cNvSpPr/>
          <p:nvPr/>
        </p:nvSpPr>
        <p:spPr>
          <a:xfrm>
            <a:off x="548640" y="548640"/>
            <a:ext cx="5486400" cy="96012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Building compelling slides</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F0D0A"/>
              </a:buClr>
              <a:buSzPts val="2400"/>
              <a:buFont typeface="Georgia"/>
              <a:buNone/>
            </a:pPr>
            <a:r>
              <a:rPr b="1" i="0" lang="en-US" sz="2400" u="none" cap="none" strike="noStrike">
                <a:solidFill>
                  <a:srgbClr val="0F0D0A"/>
                </a:solidFill>
                <a:latin typeface="Georgia"/>
                <a:ea typeface="Georgia"/>
                <a:cs typeface="Georgia"/>
                <a:sym typeface="Georgia"/>
              </a:rPr>
              <a:t>from an idea in minutes</a:t>
            </a:r>
            <a:endParaRPr b="0" i="0" sz="2400" u="none" cap="none" strike="noStrike">
              <a:solidFill>
                <a:schemeClr val="dk1"/>
              </a:solidFill>
              <a:latin typeface="Calibri"/>
              <a:ea typeface="Calibri"/>
              <a:cs typeface="Calibri"/>
              <a:sym typeface="Calibri"/>
            </a:endParaRPr>
          </a:p>
        </p:txBody>
      </p:sp>
      <p:sp>
        <p:nvSpPr>
          <p:cNvPr id="135" name="Google Shape;135;p6"/>
          <p:cNvSpPr/>
          <p:nvPr/>
        </p:nvSpPr>
        <p:spPr>
          <a:xfrm>
            <a:off x="548640" y="1600200"/>
            <a:ext cx="5303520" cy="2926080"/>
          </a:xfrm>
          <a:prstGeom prst="rect">
            <a:avLst/>
          </a:prstGeom>
          <a:noFill/>
          <a:ln>
            <a:noFill/>
          </a:ln>
        </p:spPr>
        <p:txBody>
          <a:bodyPr anchorCtr="0" anchor="ctr" bIns="45700" lIns="91425" spcFirstLastPara="1" rIns="91425" wrap="square" tIns="45700">
            <a:noAutofit/>
          </a:bodyPr>
          <a:lstStyle/>
          <a:p>
            <a:pPr indent="0" lvl="0" marL="0" marR="0" rtl="0" algn="l">
              <a:lnSpc>
                <a:spcPct val="160000"/>
              </a:lnSpc>
              <a:spcBef>
                <a:spcPts val="0"/>
              </a:spcBef>
              <a:spcAft>
                <a:spcPts val="0"/>
              </a:spcAft>
              <a:buClr>
                <a:srgbClr val="3A3530"/>
              </a:buClr>
              <a:buSzPts val="1250"/>
              <a:buFont typeface="Calibri"/>
              <a:buNone/>
            </a:pPr>
            <a:r>
              <a:rPr b="0" i="0" lang="en-US" sz="1250" u="none" cap="none" strike="noStrike">
                <a:solidFill>
                  <a:srgbClr val="3A3530"/>
                </a:solidFill>
                <a:latin typeface="Calibri"/>
                <a:ea typeface="Calibri"/>
                <a:cs typeface="Calibri"/>
                <a:sym typeface="Calibri"/>
              </a:rPr>
              <a:t>A presentation used to take a day. You'd outline it, write the content, fight with the formatting, find images, align the boxes, adjust the fonts — and still walk into the meeting hoping nobody noticed the inconsistencies.</a:t>
            </a:r>
            <a:endParaRPr b="0" i="0" sz="1250" u="none" cap="none" strike="noStrike">
              <a:solidFill>
                <a:schemeClr val="dk1"/>
              </a:solidFill>
              <a:latin typeface="Calibri"/>
              <a:ea typeface="Calibri"/>
              <a:cs typeface="Calibri"/>
              <a:sym typeface="Calibri"/>
            </a:endParaRPr>
          </a:p>
          <a:p>
            <a:pPr indent="0" lvl="0" marL="0" marR="0" rtl="0" algn="l">
              <a:lnSpc>
                <a:spcPct val="160000"/>
              </a:lnSpc>
              <a:spcBef>
                <a:spcPts val="0"/>
              </a:spcBef>
              <a:spcAft>
                <a:spcPts val="0"/>
              </a:spcAft>
              <a:buClr>
                <a:schemeClr val="dk1"/>
              </a:buClr>
              <a:buSzPts val="1250"/>
              <a:buFont typeface="Calibri"/>
              <a:buNone/>
            </a:pPr>
            <a:r>
              <a:t/>
            </a:r>
            <a:endParaRPr b="0" i="0" sz="1250" u="none" cap="none" strike="noStrike">
              <a:solidFill>
                <a:schemeClr val="dk1"/>
              </a:solidFill>
              <a:latin typeface="Calibri"/>
              <a:ea typeface="Calibri"/>
              <a:cs typeface="Calibri"/>
              <a:sym typeface="Calibri"/>
            </a:endParaRPr>
          </a:p>
          <a:p>
            <a:pPr indent="0" lvl="0" marL="0" marR="0" rtl="0" algn="l">
              <a:lnSpc>
                <a:spcPct val="160000"/>
              </a:lnSpc>
              <a:spcBef>
                <a:spcPts val="0"/>
              </a:spcBef>
              <a:spcAft>
                <a:spcPts val="0"/>
              </a:spcAft>
              <a:buClr>
                <a:srgbClr val="3A3530"/>
              </a:buClr>
              <a:buSzPts val="1250"/>
              <a:buFont typeface="Calibri"/>
              <a:buNone/>
            </a:pPr>
            <a:r>
              <a:rPr b="0" i="0" lang="en-US" sz="1250" u="none" cap="none" strike="noStrike">
                <a:solidFill>
                  <a:srgbClr val="3A3530"/>
                </a:solidFill>
                <a:latin typeface="Calibri"/>
                <a:ea typeface="Calibri"/>
                <a:cs typeface="Calibri"/>
                <a:sym typeface="Calibri"/>
              </a:rPr>
              <a:t>Claude generates complete slide decks from a brief or outline. Give it your key points, your audience, your brand colors, and the number of slides — and it builds a coherent, well-structured deck in minutes.</a:t>
            </a:r>
            <a:endParaRPr b="0" i="0" sz="1250" u="none" cap="none" strike="noStrike">
              <a:solidFill>
                <a:schemeClr val="dk1"/>
              </a:solidFill>
              <a:latin typeface="Calibri"/>
              <a:ea typeface="Calibri"/>
              <a:cs typeface="Calibri"/>
              <a:sym typeface="Calibri"/>
            </a:endParaRPr>
          </a:p>
          <a:p>
            <a:pPr indent="0" lvl="0" marL="0" marR="0" rtl="0" algn="l">
              <a:lnSpc>
                <a:spcPct val="160000"/>
              </a:lnSpc>
              <a:spcBef>
                <a:spcPts val="0"/>
              </a:spcBef>
              <a:spcAft>
                <a:spcPts val="0"/>
              </a:spcAft>
              <a:buClr>
                <a:schemeClr val="dk1"/>
              </a:buClr>
              <a:buSzPts val="1250"/>
              <a:buFont typeface="Calibri"/>
              <a:buNone/>
            </a:pPr>
            <a:r>
              <a:t/>
            </a:r>
            <a:endParaRPr b="0" i="0" sz="1250" u="none" cap="none" strike="noStrike">
              <a:solidFill>
                <a:schemeClr val="dk1"/>
              </a:solidFill>
              <a:latin typeface="Calibri"/>
              <a:ea typeface="Calibri"/>
              <a:cs typeface="Calibri"/>
              <a:sym typeface="Calibri"/>
            </a:endParaRPr>
          </a:p>
          <a:p>
            <a:pPr indent="0" lvl="0" marL="0" marR="0" rtl="0" algn="l">
              <a:lnSpc>
                <a:spcPct val="160000"/>
              </a:lnSpc>
              <a:spcBef>
                <a:spcPts val="0"/>
              </a:spcBef>
              <a:spcAft>
                <a:spcPts val="0"/>
              </a:spcAft>
              <a:buClr>
                <a:srgbClr val="3A3530"/>
              </a:buClr>
              <a:buSzPts val="1250"/>
              <a:buFont typeface="Calibri"/>
              <a:buNone/>
            </a:pPr>
            <a:r>
              <a:rPr b="0" i="0" lang="en-US" sz="1250" u="none" cap="none" strike="noStrike">
                <a:solidFill>
                  <a:srgbClr val="3A3530"/>
                </a:solidFill>
                <a:latin typeface="Calibri"/>
                <a:ea typeface="Calibri"/>
                <a:cs typeface="Calibri"/>
                <a:sym typeface="Calibri"/>
              </a:rPr>
              <a:t>The presentation that used to take a full day is now ready before your morning coffee cools down.</a:t>
            </a:r>
            <a:endParaRPr b="0" i="0" sz="1250" u="none" cap="none" strike="noStrike">
              <a:solidFill>
                <a:schemeClr val="dk1"/>
              </a:solidFill>
              <a:latin typeface="Calibri"/>
              <a:ea typeface="Calibri"/>
              <a:cs typeface="Calibri"/>
              <a:sym typeface="Calibri"/>
            </a:endParaRPr>
          </a:p>
        </p:txBody>
      </p:sp>
      <p:sp>
        <p:nvSpPr>
          <p:cNvPr id="136" name="Google Shape;136;p6"/>
          <p:cNvSpPr/>
          <p:nvPr/>
        </p:nvSpPr>
        <p:spPr>
          <a:xfrm>
            <a:off x="6263640" y="457200"/>
            <a:ext cx="2560320" cy="1645920"/>
          </a:xfrm>
          <a:prstGeom prst="rect">
            <a:avLst/>
          </a:prstGeom>
          <a:solidFill>
            <a:srgbClr val="0F0D0A"/>
          </a:solidFill>
          <a:ln cap="flat" cmpd="sng" w="12700">
            <a:solidFill>
              <a:srgbClr val="0F0D0A"/>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6400800" y="548640"/>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750"/>
              <a:buFont typeface="Calibri"/>
              <a:buNone/>
            </a:pPr>
            <a:r>
              <a:rPr b="1" i="0" lang="en-US" sz="750" u="none" cap="none" strike="noStrike">
                <a:solidFill>
                  <a:srgbClr val="C8983A"/>
                </a:solidFill>
                <a:latin typeface="Calibri"/>
                <a:ea typeface="Calibri"/>
                <a:cs typeface="Calibri"/>
                <a:sym typeface="Calibri"/>
              </a:rPr>
              <a:t>THE PROMPT</a:t>
            </a:r>
            <a:endParaRPr b="0" i="0" sz="750" u="none" cap="none" strike="noStrike">
              <a:solidFill>
                <a:schemeClr val="dk1"/>
              </a:solidFill>
              <a:latin typeface="Calibri"/>
              <a:ea typeface="Calibri"/>
              <a:cs typeface="Calibri"/>
              <a:sym typeface="Calibri"/>
            </a:endParaRPr>
          </a:p>
        </p:txBody>
      </p:sp>
      <p:sp>
        <p:nvSpPr>
          <p:cNvPr id="138" name="Google Shape;138;p6"/>
          <p:cNvSpPr/>
          <p:nvPr/>
        </p:nvSpPr>
        <p:spPr>
          <a:xfrm>
            <a:off x="6400800" y="786384"/>
            <a:ext cx="2286000" cy="1234440"/>
          </a:xfrm>
          <a:prstGeom prst="rect">
            <a:avLst/>
          </a:prstGeom>
          <a:noFill/>
          <a:ln>
            <a:noFill/>
          </a:ln>
        </p:spPr>
        <p:txBody>
          <a:bodyPr anchorCtr="0" anchor="ctr" bIns="45700" lIns="91425" spcFirstLastPara="1" rIns="91425" wrap="square" tIns="45700">
            <a:noAutofit/>
          </a:bodyPr>
          <a:lstStyle/>
          <a:p>
            <a:pPr indent="0" lvl="0" marL="0" marR="0" rtl="0" algn="l">
              <a:lnSpc>
                <a:spcPct val="140000"/>
              </a:lnSpc>
              <a:spcBef>
                <a:spcPts val="0"/>
              </a:spcBef>
              <a:spcAft>
                <a:spcPts val="0"/>
              </a:spcAft>
              <a:buClr>
                <a:srgbClr val="D9D2C5"/>
              </a:buClr>
              <a:buSzPts val="1200"/>
              <a:buFont typeface="Georgia"/>
              <a:buNone/>
            </a:pPr>
            <a:r>
              <a:rPr b="0" i="1" lang="en-US" sz="1200" u="none" cap="none" strike="noStrike">
                <a:solidFill>
                  <a:srgbClr val="D9D2C5"/>
                </a:solidFill>
                <a:latin typeface="Georgia"/>
                <a:ea typeface="Georgia"/>
                <a:cs typeface="Georgia"/>
                <a:sym typeface="Georgia"/>
              </a:rPr>
              <a:t>"Create a 7-slide investor pitch for my artisan coffee brand — professional tone, problem, solution, and market slide."</a:t>
            </a:r>
            <a:endParaRPr b="0" i="0" sz="1200" u="none" cap="none" strike="noStrike">
              <a:solidFill>
                <a:schemeClr val="dk1"/>
              </a:solidFill>
              <a:latin typeface="Calibri"/>
              <a:ea typeface="Calibri"/>
              <a:cs typeface="Calibri"/>
              <a:sym typeface="Calibri"/>
            </a:endParaRPr>
          </a:p>
        </p:txBody>
      </p:sp>
      <p:sp>
        <p:nvSpPr>
          <p:cNvPr id="139" name="Google Shape;139;p6"/>
          <p:cNvSpPr/>
          <p:nvPr/>
        </p:nvSpPr>
        <p:spPr>
          <a:xfrm>
            <a:off x="6263640" y="2267712"/>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6400800" y="2340864"/>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EXPORT OPTIONS</a:t>
            </a:r>
            <a:endParaRPr b="0" i="0" sz="750" u="none" cap="none" strike="noStrike">
              <a:solidFill>
                <a:schemeClr val="dk1"/>
              </a:solidFill>
              <a:latin typeface="Calibri"/>
              <a:ea typeface="Calibri"/>
              <a:cs typeface="Calibri"/>
              <a:sym typeface="Calibri"/>
            </a:endParaRPr>
          </a:p>
        </p:txBody>
      </p:sp>
      <p:sp>
        <p:nvSpPr>
          <p:cNvPr id="141" name="Google Shape;141;p6"/>
          <p:cNvSpPr/>
          <p:nvPr/>
        </p:nvSpPr>
        <p:spPr>
          <a:xfrm>
            <a:off x="6400800" y="2542032"/>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PPTX, PDF, Canva, HTML</a:t>
            </a:r>
            <a:endParaRPr b="0" i="0" sz="1200" u="none" cap="none" strike="noStrike">
              <a:solidFill>
                <a:schemeClr val="dk1"/>
              </a:solidFill>
              <a:latin typeface="Calibri"/>
              <a:ea typeface="Calibri"/>
              <a:cs typeface="Calibri"/>
              <a:sym typeface="Calibri"/>
            </a:endParaRPr>
          </a:p>
        </p:txBody>
      </p:sp>
      <p:sp>
        <p:nvSpPr>
          <p:cNvPr id="142" name="Google Shape;142;p6"/>
          <p:cNvSpPr/>
          <p:nvPr/>
        </p:nvSpPr>
        <p:spPr>
          <a:xfrm>
            <a:off x="6263640" y="3054096"/>
            <a:ext cx="2560320" cy="621792"/>
          </a:xfrm>
          <a:prstGeom prst="rect">
            <a:avLst/>
          </a:prstGeom>
          <a:solidFill>
            <a:srgbClr val="F2EDE3"/>
          </a:solidFill>
          <a:ln cap="flat" cmpd="sng" w="12700">
            <a:solidFill>
              <a:srgbClr val="D9D2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6400800" y="3127248"/>
            <a:ext cx="22860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A7265"/>
              </a:buClr>
              <a:buSzPts val="750"/>
              <a:buFont typeface="Calibri"/>
              <a:buNone/>
            </a:pPr>
            <a:r>
              <a:rPr b="0" i="0" lang="en-US" sz="750" u="none" cap="none" strike="noStrike">
                <a:solidFill>
                  <a:srgbClr val="7A7265"/>
                </a:solidFill>
                <a:latin typeface="Calibri"/>
                <a:ea typeface="Calibri"/>
                <a:cs typeface="Calibri"/>
                <a:sym typeface="Calibri"/>
              </a:rPr>
              <a:t>AVERAGE BUILD TIME</a:t>
            </a:r>
            <a:endParaRPr b="0" i="0" sz="750" u="none" cap="none" strike="noStrike">
              <a:solidFill>
                <a:schemeClr val="dk1"/>
              </a:solidFill>
              <a:latin typeface="Calibri"/>
              <a:ea typeface="Calibri"/>
              <a:cs typeface="Calibri"/>
              <a:sym typeface="Calibri"/>
            </a:endParaRPr>
          </a:p>
        </p:txBody>
      </p:sp>
      <p:sp>
        <p:nvSpPr>
          <p:cNvPr id="144" name="Google Shape;144;p6"/>
          <p:cNvSpPr/>
          <p:nvPr/>
        </p:nvSpPr>
        <p:spPr>
          <a:xfrm>
            <a:off x="6400800" y="3328416"/>
            <a:ext cx="2286000" cy="301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200"/>
              <a:buFont typeface="Calibri"/>
              <a:buNone/>
            </a:pPr>
            <a:r>
              <a:rPr b="1" i="0" lang="en-US" sz="1200" u="none" cap="none" strike="noStrike">
                <a:solidFill>
                  <a:srgbClr val="3D5A45"/>
                </a:solidFill>
                <a:latin typeface="Calibri"/>
                <a:ea typeface="Calibri"/>
                <a:cs typeface="Calibri"/>
                <a:sym typeface="Calibri"/>
              </a:rPr>
              <a:t>Under 3 minutes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8F3"/>
        </a:solidFill>
      </p:bgPr>
    </p:bg>
    <p:spTree>
      <p:nvGrpSpPr>
        <p:cNvPr id="149" name="Shape 149"/>
        <p:cNvGrpSpPr/>
        <p:nvPr/>
      </p:nvGrpSpPr>
      <p:grpSpPr>
        <a:xfrm>
          <a:off x="0" y="0"/>
          <a:ext cx="0" cy="0"/>
          <a:chOff x="0" y="0"/>
          <a:chExt cx="0" cy="0"/>
        </a:xfrm>
      </p:grpSpPr>
      <p:sp>
        <p:nvSpPr>
          <p:cNvPr id="150" name="Google Shape;150;p7"/>
          <p:cNvSpPr/>
          <p:nvPr/>
        </p:nvSpPr>
        <p:spPr>
          <a:xfrm>
            <a:off x="548640" y="256032"/>
            <a:ext cx="82296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THE NUMBERS</a:t>
            </a:r>
            <a:endParaRPr b="0" i="0" sz="900" u="none" cap="none" strike="noStrike">
              <a:solidFill>
                <a:schemeClr val="dk1"/>
              </a:solidFill>
              <a:latin typeface="Calibri"/>
              <a:ea typeface="Calibri"/>
              <a:cs typeface="Calibri"/>
              <a:sym typeface="Calibri"/>
            </a:endParaRPr>
          </a:p>
        </p:txBody>
      </p:sp>
      <p:sp>
        <p:nvSpPr>
          <p:cNvPr id="151" name="Google Shape;151;p7"/>
          <p:cNvSpPr/>
          <p:nvPr/>
        </p:nvSpPr>
        <p:spPr>
          <a:xfrm>
            <a:off x="548640" y="548640"/>
            <a:ext cx="7772400" cy="6400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F0D0A"/>
              </a:buClr>
              <a:buSzPts val="2800"/>
              <a:buFont typeface="Georgia"/>
              <a:buNone/>
            </a:pPr>
            <a:r>
              <a:rPr b="1" i="0" lang="en-US" sz="2800" u="none" cap="none" strike="noStrike">
                <a:solidFill>
                  <a:srgbClr val="0F0D0A"/>
                </a:solidFill>
                <a:latin typeface="Georgia"/>
                <a:ea typeface="Georgia"/>
                <a:cs typeface="Georgia"/>
                <a:sym typeface="Georgia"/>
              </a:rPr>
              <a:t>Hours saved every single week.</a:t>
            </a:r>
            <a:endParaRPr b="0" i="0" sz="2800" u="none" cap="none" strike="noStrike">
              <a:solidFill>
                <a:schemeClr val="dk1"/>
              </a:solidFill>
              <a:latin typeface="Calibri"/>
              <a:ea typeface="Calibri"/>
              <a:cs typeface="Calibri"/>
              <a:sym typeface="Calibri"/>
            </a:endParaRPr>
          </a:p>
        </p:txBody>
      </p:sp>
      <p:sp>
        <p:nvSpPr>
          <p:cNvPr id="152" name="Google Shape;152;p7"/>
          <p:cNvSpPr/>
          <p:nvPr/>
        </p:nvSpPr>
        <p:spPr>
          <a:xfrm>
            <a:off x="411480" y="1325880"/>
            <a:ext cx="2011680" cy="3383280"/>
          </a:xfrm>
          <a:prstGeom prst="rect">
            <a:avLst/>
          </a:prstGeom>
          <a:solidFill>
            <a:srgbClr val="FFFFFF"/>
          </a:solidFill>
          <a:ln cap="flat" cmpd="sng" w="12700">
            <a:solidFill>
              <a:srgbClr val="D9D2C5"/>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411480" y="1325880"/>
            <a:ext cx="2011680" cy="64008"/>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4" name="Google Shape;154;p7"/>
          <p:cNvPicPr preferRelativeResize="0"/>
          <p:nvPr/>
        </p:nvPicPr>
        <p:blipFill rotWithShape="1">
          <a:blip r:embed="rId3">
            <a:alphaModFix/>
          </a:blip>
          <a:srcRect b="0" l="0" r="0" t="0"/>
          <a:stretch/>
        </p:blipFill>
        <p:spPr>
          <a:xfrm>
            <a:off x="1188720" y="1508760"/>
            <a:ext cx="457200" cy="457200"/>
          </a:xfrm>
          <a:prstGeom prst="rect">
            <a:avLst/>
          </a:prstGeom>
          <a:noFill/>
          <a:ln>
            <a:noFill/>
          </a:ln>
        </p:spPr>
      </p:pic>
      <p:sp>
        <p:nvSpPr>
          <p:cNvPr id="155" name="Google Shape;155;p7"/>
          <p:cNvSpPr/>
          <p:nvPr/>
        </p:nvSpPr>
        <p:spPr>
          <a:xfrm>
            <a:off x="502920" y="2029968"/>
            <a:ext cx="1828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F0D0A"/>
              </a:buClr>
              <a:buSzPts val="1200"/>
              <a:buFont typeface="Georgia"/>
              <a:buNone/>
            </a:pPr>
            <a:r>
              <a:rPr b="1" i="0" lang="en-US" sz="1200" u="none" cap="none" strike="noStrike">
                <a:solidFill>
                  <a:srgbClr val="0F0D0A"/>
                </a:solidFill>
                <a:latin typeface="Georgia"/>
                <a:ea typeface="Georgia"/>
                <a:cs typeface="Georgia"/>
                <a:sym typeface="Georgia"/>
              </a:rPr>
              <a:t>Product Descriptions</a:t>
            </a:r>
            <a:endParaRPr b="0" i="0" sz="1200" u="none" cap="none" strike="noStrike">
              <a:solidFill>
                <a:schemeClr val="dk1"/>
              </a:solidFill>
              <a:latin typeface="Calibri"/>
              <a:ea typeface="Calibri"/>
              <a:cs typeface="Calibri"/>
              <a:sym typeface="Calibri"/>
            </a:endParaRPr>
          </a:p>
        </p:txBody>
      </p:sp>
      <p:sp>
        <p:nvSpPr>
          <p:cNvPr id="156" name="Google Shape;156;p7"/>
          <p:cNvSpPr/>
          <p:nvPr/>
        </p:nvSpPr>
        <p:spPr>
          <a:xfrm>
            <a:off x="502920" y="2606040"/>
            <a:ext cx="1828800" cy="502920"/>
          </a:xfrm>
          <a:prstGeom prst="rect">
            <a:avLst/>
          </a:prstGeom>
          <a:solidFill>
            <a:srgbClr val="FFF0F0"/>
          </a:solidFill>
          <a:ln cap="flat" cmpd="sng" w="12700">
            <a:solidFill>
              <a:srgbClr val="F5CB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502920" y="263347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750"/>
              <a:buFont typeface="Calibri"/>
              <a:buNone/>
            </a:pPr>
            <a:r>
              <a:rPr b="0" i="0" lang="en-US" sz="750" u="none" cap="none" strike="noStrike">
                <a:solidFill>
                  <a:srgbClr val="B05050"/>
                </a:solidFill>
                <a:latin typeface="Calibri"/>
                <a:ea typeface="Calibri"/>
                <a:cs typeface="Calibri"/>
                <a:sym typeface="Calibri"/>
              </a:rPr>
              <a:t>BEFORE</a:t>
            </a:r>
            <a:endParaRPr b="0" i="0" sz="750" u="none" cap="none" strike="noStrike">
              <a:solidFill>
                <a:schemeClr val="dk1"/>
              </a:solidFill>
              <a:latin typeface="Calibri"/>
              <a:ea typeface="Calibri"/>
              <a:cs typeface="Calibri"/>
              <a:sym typeface="Calibri"/>
            </a:endParaRPr>
          </a:p>
        </p:txBody>
      </p:sp>
      <p:sp>
        <p:nvSpPr>
          <p:cNvPr id="158" name="Google Shape;158;p7"/>
          <p:cNvSpPr/>
          <p:nvPr/>
        </p:nvSpPr>
        <p:spPr>
          <a:xfrm>
            <a:off x="502920" y="281635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1300"/>
              <a:buFont typeface="Calibri"/>
              <a:buNone/>
            </a:pPr>
            <a:r>
              <a:rPr b="1" i="0" lang="en-US" sz="1300" u="none" cap="none" strike="noStrike">
                <a:solidFill>
                  <a:srgbClr val="B05050"/>
                </a:solidFill>
                <a:latin typeface="Calibri"/>
                <a:ea typeface="Calibri"/>
                <a:cs typeface="Calibri"/>
                <a:sym typeface="Calibri"/>
              </a:rPr>
              <a:t>25 hrs</a:t>
            </a:r>
            <a:endParaRPr b="0" i="0" sz="1300" u="none" cap="none" strike="noStrike">
              <a:solidFill>
                <a:schemeClr val="dk1"/>
              </a:solidFill>
              <a:latin typeface="Calibri"/>
              <a:ea typeface="Calibri"/>
              <a:cs typeface="Calibri"/>
              <a:sym typeface="Calibri"/>
            </a:endParaRPr>
          </a:p>
        </p:txBody>
      </p:sp>
      <p:sp>
        <p:nvSpPr>
          <p:cNvPr id="159" name="Google Shape;159;p7"/>
          <p:cNvSpPr/>
          <p:nvPr/>
        </p:nvSpPr>
        <p:spPr>
          <a:xfrm>
            <a:off x="502920" y="3200400"/>
            <a:ext cx="1828800" cy="502920"/>
          </a:xfrm>
          <a:prstGeom prst="rect">
            <a:avLst/>
          </a:prstGeom>
          <a:solidFill>
            <a:srgbClr val="F0FBF4"/>
          </a:solidFill>
          <a:ln cap="flat" cmpd="sng" w="12700">
            <a:solidFill>
              <a:srgbClr val="B0DF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502920" y="322783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750"/>
              <a:buFont typeface="Calibri"/>
              <a:buNone/>
            </a:pPr>
            <a:r>
              <a:rPr b="0" i="0" lang="en-US" sz="750" u="none" cap="none" strike="noStrike">
                <a:solidFill>
                  <a:srgbClr val="3D5A45"/>
                </a:solidFill>
                <a:latin typeface="Calibri"/>
                <a:ea typeface="Calibri"/>
                <a:cs typeface="Calibri"/>
                <a:sym typeface="Calibri"/>
              </a:rPr>
              <a:t>AFTER</a:t>
            </a:r>
            <a:endParaRPr b="0" i="0" sz="750" u="none" cap="none" strike="noStrike">
              <a:solidFill>
                <a:schemeClr val="dk1"/>
              </a:solidFill>
              <a:latin typeface="Calibri"/>
              <a:ea typeface="Calibri"/>
              <a:cs typeface="Calibri"/>
              <a:sym typeface="Calibri"/>
            </a:endParaRPr>
          </a:p>
        </p:txBody>
      </p:sp>
      <p:sp>
        <p:nvSpPr>
          <p:cNvPr id="161" name="Google Shape;161;p7"/>
          <p:cNvSpPr/>
          <p:nvPr/>
        </p:nvSpPr>
        <p:spPr>
          <a:xfrm>
            <a:off x="502920" y="341071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300"/>
              <a:buFont typeface="Calibri"/>
              <a:buNone/>
            </a:pPr>
            <a:r>
              <a:rPr b="1" i="0" lang="en-US" sz="1300" u="none" cap="none" strike="noStrike">
                <a:solidFill>
                  <a:srgbClr val="3D5A45"/>
                </a:solidFill>
                <a:latin typeface="Calibri"/>
                <a:ea typeface="Calibri"/>
                <a:cs typeface="Calibri"/>
                <a:sym typeface="Calibri"/>
              </a:rPr>
              <a:t>2 hrs</a:t>
            </a:r>
            <a:endParaRPr b="0" i="0" sz="1300" u="none" cap="none" strike="noStrike">
              <a:solidFill>
                <a:schemeClr val="dk1"/>
              </a:solidFill>
              <a:latin typeface="Calibri"/>
              <a:ea typeface="Calibri"/>
              <a:cs typeface="Calibri"/>
              <a:sym typeface="Calibri"/>
            </a:endParaRPr>
          </a:p>
        </p:txBody>
      </p:sp>
      <p:sp>
        <p:nvSpPr>
          <p:cNvPr id="162" name="Google Shape;162;p7"/>
          <p:cNvSpPr/>
          <p:nvPr/>
        </p:nvSpPr>
        <p:spPr>
          <a:xfrm>
            <a:off x="502920" y="3794760"/>
            <a:ext cx="1828800" cy="658368"/>
          </a:xfrm>
          <a:prstGeom prst="rect">
            <a:avLst/>
          </a:prstGeom>
          <a:solidFill>
            <a:srgbClr val="0F0D0A"/>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502920" y="3831336"/>
            <a:ext cx="1828800" cy="2011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8983A"/>
              </a:buClr>
              <a:buSzPts val="750"/>
              <a:buFont typeface="Calibri"/>
              <a:buNone/>
            </a:pPr>
            <a:r>
              <a:rPr b="0" i="0" lang="en-US" sz="750" u="none" cap="none" strike="noStrike">
                <a:solidFill>
                  <a:srgbClr val="C8983A"/>
                </a:solidFill>
                <a:latin typeface="Calibri"/>
                <a:ea typeface="Calibri"/>
                <a:cs typeface="Calibri"/>
                <a:sym typeface="Calibri"/>
              </a:rPr>
              <a:t>SAVED</a:t>
            </a:r>
            <a:endParaRPr b="0" i="0" sz="750" u="none" cap="none" strike="noStrike">
              <a:solidFill>
                <a:schemeClr val="dk1"/>
              </a:solidFill>
              <a:latin typeface="Calibri"/>
              <a:ea typeface="Calibri"/>
              <a:cs typeface="Calibri"/>
              <a:sym typeface="Calibri"/>
            </a:endParaRPr>
          </a:p>
        </p:txBody>
      </p:sp>
      <p:sp>
        <p:nvSpPr>
          <p:cNvPr id="164" name="Google Shape;164;p7"/>
          <p:cNvSpPr/>
          <p:nvPr/>
        </p:nvSpPr>
        <p:spPr>
          <a:xfrm>
            <a:off x="502920" y="4023360"/>
            <a:ext cx="182880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8C878"/>
              </a:buClr>
              <a:buSzPts val="1800"/>
              <a:buFont typeface="Georgia"/>
              <a:buNone/>
            </a:pPr>
            <a:r>
              <a:rPr b="1" i="0" lang="en-US" sz="1800" u="none" cap="none" strike="noStrike">
                <a:solidFill>
                  <a:srgbClr val="E8C878"/>
                </a:solidFill>
                <a:latin typeface="Georgia"/>
                <a:ea typeface="Georgia"/>
                <a:cs typeface="Georgia"/>
                <a:sym typeface="Georgia"/>
              </a:rPr>
              <a:t>23 hrs</a:t>
            </a:r>
            <a:endParaRPr b="0" i="0" sz="1800" u="none" cap="none" strike="noStrike">
              <a:solidFill>
                <a:schemeClr val="dk1"/>
              </a:solidFill>
              <a:latin typeface="Calibri"/>
              <a:ea typeface="Calibri"/>
              <a:cs typeface="Calibri"/>
              <a:sym typeface="Calibri"/>
            </a:endParaRPr>
          </a:p>
        </p:txBody>
      </p:sp>
      <p:sp>
        <p:nvSpPr>
          <p:cNvPr id="165" name="Google Shape;165;p7"/>
          <p:cNvSpPr/>
          <p:nvPr/>
        </p:nvSpPr>
        <p:spPr>
          <a:xfrm>
            <a:off x="2587752" y="1325880"/>
            <a:ext cx="2011680" cy="3383280"/>
          </a:xfrm>
          <a:prstGeom prst="rect">
            <a:avLst/>
          </a:prstGeom>
          <a:solidFill>
            <a:srgbClr val="FFFFFF"/>
          </a:solidFill>
          <a:ln cap="flat" cmpd="sng" w="12700">
            <a:solidFill>
              <a:srgbClr val="D9D2C5"/>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2587752" y="1325880"/>
            <a:ext cx="2011680" cy="64008"/>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7" name="Google Shape;167;p7"/>
          <p:cNvPicPr preferRelativeResize="0"/>
          <p:nvPr/>
        </p:nvPicPr>
        <p:blipFill rotWithShape="1">
          <a:blip r:embed="rId4">
            <a:alphaModFix/>
          </a:blip>
          <a:srcRect b="0" l="0" r="0" t="0"/>
          <a:stretch/>
        </p:blipFill>
        <p:spPr>
          <a:xfrm>
            <a:off x="3364992" y="1508760"/>
            <a:ext cx="457200" cy="457200"/>
          </a:xfrm>
          <a:prstGeom prst="rect">
            <a:avLst/>
          </a:prstGeom>
          <a:noFill/>
          <a:ln>
            <a:noFill/>
          </a:ln>
        </p:spPr>
      </p:pic>
      <p:sp>
        <p:nvSpPr>
          <p:cNvPr id="168" name="Google Shape;168;p7"/>
          <p:cNvSpPr/>
          <p:nvPr/>
        </p:nvSpPr>
        <p:spPr>
          <a:xfrm>
            <a:off x="2679192" y="2029968"/>
            <a:ext cx="1828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F0D0A"/>
              </a:buClr>
              <a:buSzPts val="1200"/>
              <a:buFont typeface="Georgia"/>
              <a:buNone/>
            </a:pPr>
            <a:r>
              <a:rPr b="1" i="0" lang="en-US" sz="1200" u="none" cap="none" strike="noStrike">
                <a:solidFill>
                  <a:srgbClr val="0F0D0A"/>
                </a:solidFill>
                <a:latin typeface="Georgia"/>
                <a:ea typeface="Georgia"/>
                <a:cs typeface="Georgia"/>
                <a:sym typeface="Georgia"/>
              </a:rPr>
              <a:t>Email Management</a:t>
            </a:r>
            <a:endParaRPr b="0" i="0" sz="1200" u="none" cap="none" strike="noStrike">
              <a:solidFill>
                <a:schemeClr val="dk1"/>
              </a:solidFill>
              <a:latin typeface="Calibri"/>
              <a:ea typeface="Calibri"/>
              <a:cs typeface="Calibri"/>
              <a:sym typeface="Calibri"/>
            </a:endParaRPr>
          </a:p>
        </p:txBody>
      </p:sp>
      <p:sp>
        <p:nvSpPr>
          <p:cNvPr id="169" name="Google Shape;169;p7"/>
          <p:cNvSpPr/>
          <p:nvPr/>
        </p:nvSpPr>
        <p:spPr>
          <a:xfrm>
            <a:off x="2679192" y="2606040"/>
            <a:ext cx="1828800" cy="502920"/>
          </a:xfrm>
          <a:prstGeom prst="rect">
            <a:avLst/>
          </a:prstGeom>
          <a:solidFill>
            <a:srgbClr val="FFF0F0"/>
          </a:solidFill>
          <a:ln cap="flat" cmpd="sng" w="12700">
            <a:solidFill>
              <a:srgbClr val="F5CB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2679192" y="263347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750"/>
              <a:buFont typeface="Calibri"/>
              <a:buNone/>
            </a:pPr>
            <a:r>
              <a:rPr b="0" i="0" lang="en-US" sz="750" u="none" cap="none" strike="noStrike">
                <a:solidFill>
                  <a:srgbClr val="B05050"/>
                </a:solidFill>
                <a:latin typeface="Calibri"/>
                <a:ea typeface="Calibri"/>
                <a:cs typeface="Calibri"/>
                <a:sym typeface="Calibri"/>
              </a:rPr>
              <a:t>BEFORE</a:t>
            </a:r>
            <a:endParaRPr b="0" i="0" sz="750" u="none" cap="none" strike="noStrike">
              <a:solidFill>
                <a:schemeClr val="dk1"/>
              </a:solidFill>
              <a:latin typeface="Calibri"/>
              <a:ea typeface="Calibri"/>
              <a:cs typeface="Calibri"/>
              <a:sym typeface="Calibri"/>
            </a:endParaRPr>
          </a:p>
        </p:txBody>
      </p:sp>
      <p:sp>
        <p:nvSpPr>
          <p:cNvPr id="171" name="Google Shape;171;p7"/>
          <p:cNvSpPr/>
          <p:nvPr/>
        </p:nvSpPr>
        <p:spPr>
          <a:xfrm>
            <a:off x="2679192" y="281635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1300"/>
              <a:buFont typeface="Calibri"/>
              <a:buNone/>
            </a:pPr>
            <a:r>
              <a:rPr b="1" i="0" lang="en-US" sz="1300" u="none" cap="none" strike="noStrike">
                <a:solidFill>
                  <a:srgbClr val="B05050"/>
                </a:solidFill>
                <a:latin typeface="Calibri"/>
                <a:ea typeface="Calibri"/>
                <a:cs typeface="Calibri"/>
                <a:sym typeface="Calibri"/>
              </a:rPr>
              <a:t>10 hrs</a:t>
            </a:r>
            <a:endParaRPr b="0" i="0" sz="1300" u="none" cap="none" strike="noStrike">
              <a:solidFill>
                <a:schemeClr val="dk1"/>
              </a:solidFill>
              <a:latin typeface="Calibri"/>
              <a:ea typeface="Calibri"/>
              <a:cs typeface="Calibri"/>
              <a:sym typeface="Calibri"/>
            </a:endParaRPr>
          </a:p>
        </p:txBody>
      </p:sp>
      <p:sp>
        <p:nvSpPr>
          <p:cNvPr id="172" name="Google Shape;172;p7"/>
          <p:cNvSpPr/>
          <p:nvPr/>
        </p:nvSpPr>
        <p:spPr>
          <a:xfrm>
            <a:off x="2679192" y="3200400"/>
            <a:ext cx="1828800" cy="502920"/>
          </a:xfrm>
          <a:prstGeom prst="rect">
            <a:avLst/>
          </a:prstGeom>
          <a:solidFill>
            <a:srgbClr val="F0FBF4"/>
          </a:solidFill>
          <a:ln cap="flat" cmpd="sng" w="12700">
            <a:solidFill>
              <a:srgbClr val="B0DF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2679192" y="322783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750"/>
              <a:buFont typeface="Calibri"/>
              <a:buNone/>
            </a:pPr>
            <a:r>
              <a:rPr b="0" i="0" lang="en-US" sz="750" u="none" cap="none" strike="noStrike">
                <a:solidFill>
                  <a:srgbClr val="3D5A45"/>
                </a:solidFill>
                <a:latin typeface="Calibri"/>
                <a:ea typeface="Calibri"/>
                <a:cs typeface="Calibri"/>
                <a:sym typeface="Calibri"/>
              </a:rPr>
              <a:t>AFTER</a:t>
            </a:r>
            <a:endParaRPr b="0" i="0" sz="750" u="none" cap="none" strike="noStrike">
              <a:solidFill>
                <a:schemeClr val="dk1"/>
              </a:solidFill>
              <a:latin typeface="Calibri"/>
              <a:ea typeface="Calibri"/>
              <a:cs typeface="Calibri"/>
              <a:sym typeface="Calibri"/>
            </a:endParaRPr>
          </a:p>
        </p:txBody>
      </p:sp>
      <p:sp>
        <p:nvSpPr>
          <p:cNvPr id="174" name="Google Shape;174;p7"/>
          <p:cNvSpPr/>
          <p:nvPr/>
        </p:nvSpPr>
        <p:spPr>
          <a:xfrm>
            <a:off x="2679192" y="341071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300"/>
              <a:buFont typeface="Calibri"/>
              <a:buNone/>
            </a:pPr>
            <a:r>
              <a:rPr b="1" i="0" lang="en-US" sz="1300" u="none" cap="none" strike="noStrike">
                <a:solidFill>
                  <a:srgbClr val="3D5A45"/>
                </a:solidFill>
                <a:latin typeface="Calibri"/>
                <a:ea typeface="Calibri"/>
                <a:cs typeface="Calibri"/>
                <a:sym typeface="Calibri"/>
              </a:rPr>
              <a:t>2 hrs</a:t>
            </a:r>
            <a:endParaRPr b="0" i="0" sz="1300" u="none" cap="none" strike="noStrike">
              <a:solidFill>
                <a:schemeClr val="dk1"/>
              </a:solidFill>
              <a:latin typeface="Calibri"/>
              <a:ea typeface="Calibri"/>
              <a:cs typeface="Calibri"/>
              <a:sym typeface="Calibri"/>
            </a:endParaRPr>
          </a:p>
        </p:txBody>
      </p:sp>
      <p:sp>
        <p:nvSpPr>
          <p:cNvPr id="175" name="Google Shape;175;p7"/>
          <p:cNvSpPr/>
          <p:nvPr/>
        </p:nvSpPr>
        <p:spPr>
          <a:xfrm>
            <a:off x="2679192" y="3794760"/>
            <a:ext cx="1828800" cy="658368"/>
          </a:xfrm>
          <a:prstGeom prst="rect">
            <a:avLst/>
          </a:prstGeom>
          <a:solidFill>
            <a:srgbClr val="0F0D0A"/>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2679192" y="3831336"/>
            <a:ext cx="1828800" cy="2011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8983A"/>
              </a:buClr>
              <a:buSzPts val="750"/>
              <a:buFont typeface="Calibri"/>
              <a:buNone/>
            </a:pPr>
            <a:r>
              <a:rPr b="0" i="0" lang="en-US" sz="750" u="none" cap="none" strike="noStrike">
                <a:solidFill>
                  <a:srgbClr val="C8983A"/>
                </a:solidFill>
                <a:latin typeface="Calibri"/>
                <a:ea typeface="Calibri"/>
                <a:cs typeface="Calibri"/>
                <a:sym typeface="Calibri"/>
              </a:rPr>
              <a:t>SAVED</a:t>
            </a:r>
            <a:endParaRPr b="0" i="0" sz="750" u="none" cap="none" strike="noStrike">
              <a:solidFill>
                <a:schemeClr val="dk1"/>
              </a:solidFill>
              <a:latin typeface="Calibri"/>
              <a:ea typeface="Calibri"/>
              <a:cs typeface="Calibri"/>
              <a:sym typeface="Calibri"/>
            </a:endParaRPr>
          </a:p>
        </p:txBody>
      </p:sp>
      <p:sp>
        <p:nvSpPr>
          <p:cNvPr id="177" name="Google Shape;177;p7"/>
          <p:cNvSpPr/>
          <p:nvPr/>
        </p:nvSpPr>
        <p:spPr>
          <a:xfrm>
            <a:off x="2679192" y="4023360"/>
            <a:ext cx="182880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8C878"/>
              </a:buClr>
              <a:buSzPts val="1800"/>
              <a:buFont typeface="Georgia"/>
              <a:buNone/>
            </a:pPr>
            <a:r>
              <a:rPr b="1" i="0" lang="en-US" sz="1800" u="none" cap="none" strike="noStrike">
                <a:solidFill>
                  <a:srgbClr val="E8C878"/>
                </a:solidFill>
                <a:latin typeface="Georgia"/>
                <a:ea typeface="Georgia"/>
                <a:cs typeface="Georgia"/>
                <a:sym typeface="Georgia"/>
              </a:rPr>
              <a:t>8 hrs</a:t>
            </a:r>
            <a:endParaRPr b="0" i="0" sz="1800" u="none" cap="none" strike="noStrike">
              <a:solidFill>
                <a:schemeClr val="dk1"/>
              </a:solidFill>
              <a:latin typeface="Calibri"/>
              <a:ea typeface="Calibri"/>
              <a:cs typeface="Calibri"/>
              <a:sym typeface="Calibri"/>
            </a:endParaRPr>
          </a:p>
        </p:txBody>
      </p:sp>
      <p:sp>
        <p:nvSpPr>
          <p:cNvPr id="178" name="Google Shape;178;p7"/>
          <p:cNvSpPr/>
          <p:nvPr/>
        </p:nvSpPr>
        <p:spPr>
          <a:xfrm>
            <a:off x="4764024" y="1325880"/>
            <a:ext cx="2011680" cy="3383280"/>
          </a:xfrm>
          <a:prstGeom prst="rect">
            <a:avLst/>
          </a:prstGeom>
          <a:solidFill>
            <a:srgbClr val="FFFFFF"/>
          </a:solidFill>
          <a:ln cap="flat" cmpd="sng" w="12700">
            <a:solidFill>
              <a:srgbClr val="D9D2C5"/>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4764024" y="1325880"/>
            <a:ext cx="2011680" cy="64008"/>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0" name="Google Shape;180;p7"/>
          <p:cNvPicPr preferRelativeResize="0"/>
          <p:nvPr/>
        </p:nvPicPr>
        <p:blipFill rotWithShape="1">
          <a:blip r:embed="rId5">
            <a:alphaModFix/>
          </a:blip>
          <a:srcRect b="0" l="0" r="0" t="0"/>
          <a:stretch/>
        </p:blipFill>
        <p:spPr>
          <a:xfrm>
            <a:off x="5541264" y="1508760"/>
            <a:ext cx="457200" cy="457200"/>
          </a:xfrm>
          <a:prstGeom prst="rect">
            <a:avLst/>
          </a:prstGeom>
          <a:noFill/>
          <a:ln>
            <a:noFill/>
          </a:ln>
        </p:spPr>
      </p:pic>
      <p:sp>
        <p:nvSpPr>
          <p:cNvPr id="181" name="Google Shape;181;p7"/>
          <p:cNvSpPr/>
          <p:nvPr/>
        </p:nvSpPr>
        <p:spPr>
          <a:xfrm>
            <a:off x="4855464" y="2029968"/>
            <a:ext cx="1828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F0D0A"/>
              </a:buClr>
              <a:buSzPts val="1200"/>
              <a:buFont typeface="Georgia"/>
              <a:buNone/>
            </a:pPr>
            <a:r>
              <a:rPr b="1" i="0" lang="en-US" sz="1200" u="none" cap="none" strike="noStrike">
                <a:solidFill>
                  <a:srgbClr val="0F0D0A"/>
                </a:solidFill>
                <a:latin typeface="Georgia"/>
                <a:ea typeface="Georgia"/>
                <a:cs typeface="Georgia"/>
                <a:sym typeface="Georgia"/>
              </a:rPr>
              <a:t>Design Work</a:t>
            </a:r>
            <a:endParaRPr b="0" i="0" sz="1200" u="none" cap="none" strike="noStrike">
              <a:solidFill>
                <a:schemeClr val="dk1"/>
              </a:solidFill>
              <a:latin typeface="Calibri"/>
              <a:ea typeface="Calibri"/>
              <a:cs typeface="Calibri"/>
              <a:sym typeface="Calibri"/>
            </a:endParaRPr>
          </a:p>
        </p:txBody>
      </p:sp>
      <p:sp>
        <p:nvSpPr>
          <p:cNvPr id="182" name="Google Shape;182;p7"/>
          <p:cNvSpPr/>
          <p:nvPr/>
        </p:nvSpPr>
        <p:spPr>
          <a:xfrm>
            <a:off x="4855464" y="2606040"/>
            <a:ext cx="1828800" cy="502920"/>
          </a:xfrm>
          <a:prstGeom prst="rect">
            <a:avLst/>
          </a:prstGeom>
          <a:solidFill>
            <a:srgbClr val="FFF0F0"/>
          </a:solidFill>
          <a:ln cap="flat" cmpd="sng" w="12700">
            <a:solidFill>
              <a:srgbClr val="F5CB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4855464" y="263347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750"/>
              <a:buFont typeface="Calibri"/>
              <a:buNone/>
            </a:pPr>
            <a:r>
              <a:rPr b="0" i="0" lang="en-US" sz="750" u="none" cap="none" strike="noStrike">
                <a:solidFill>
                  <a:srgbClr val="B05050"/>
                </a:solidFill>
                <a:latin typeface="Calibri"/>
                <a:ea typeface="Calibri"/>
                <a:cs typeface="Calibri"/>
                <a:sym typeface="Calibri"/>
              </a:rPr>
              <a:t>BEFORE</a:t>
            </a:r>
            <a:endParaRPr b="0" i="0" sz="750" u="none" cap="none" strike="noStrike">
              <a:solidFill>
                <a:schemeClr val="dk1"/>
              </a:solidFill>
              <a:latin typeface="Calibri"/>
              <a:ea typeface="Calibri"/>
              <a:cs typeface="Calibri"/>
              <a:sym typeface="Calibri"/>
            </a:endParaRPr>
          </a:p>
        </p:txBody>
      </p:sp>
      <p:sp>
        <p:nvSpPr>
          <p:cNvPr id="184" name="Google Shape;184;p7"/>
          <p:cNvSpPr/>
          <p:nvPr/>
        </p:nvSpPr>
        <p:spPr>
          <a:xfrm>
            <a:off x="4855464" y="281635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1300"/>
              <a:buFont typeface="Calibri"/>
              <a:buNone/>
            </a:pPr>
            <a:r>
              <a:rPr b="1" i="0" lang="en-US" sz="1300" u="none" cap="none" strike="noStrike">
                <a:solidFill>
                  <a:srgbClr val="B05050"/>
                </a:solidFill>
                <a:latin typeface="Calibri"/>
                <a:ea typeface="Calibri"/>
                <a:cs typeface="Calibri"/>
                <a:sym typeface="Calibri"/>
              </a:rPr>
              <a:t>8 hrs</a:t>
            </a:r>
            <a:endParaRPr b="0" i="0" sz="1300" u="none" cap="none" strike="noStrike">
              <a:solidFill>
                <a:schemeClr val="dk1"/>
              </a:solidFill>
              <a:latin typeface="Calibri"/>
              <a:ea typeface="Calibri"/>
              <a:cs typeface="Calibri"/>
              <a:sym typeface="Calibri"/>
            </a:endParaRPr>
          </a:p>
        </p:txBody>
      </p:sp>
      <p:sp>
        <p:nvSpPr>
          <p:cNvPr id="185" name="Google Shape;185;p7"/>
          <p:cNvSpPr/>
          <p:nvPr/>
        </p:nvSpPr>
        <p:spPr>
          <a:xfrm>
            <a:off x="4855464" y="3200400"/>
            <a:ext cx="1828800" cy="502920"/>
          </a:xfrm>
          <a:prstGeom prst="rect">
            <a:avLst/>
          </a:prstGeom>
          <a:solidFill>
            <a:srgbClr val="F0FBF4"/>
          </a:solidFill>
          <a:ln cap="flat" cmpd="sng" w="12700">
            <a:solidFill>
              <a:srgbClr val="B0DF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4855464" y="322783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750"/>
              <a:buFont typeface="Calibri"/>
              <a:buNone/>
            </a:pPr>
            <a:r>
              <a:rPr b="0" i="0" lang="en-US" sz="750" u="none" cap="none" strike="noStrike">
                <a:solidFill>
                  <a:srgbClr val="3D5A45"/>
                </a:solidFill>
                <a:latin typeface="Calibri"/>
                <a:ea typeface="Calibri"/>
                <a:cs typeface="Calibri"/>
                <a:sym typeface="Calibri"/>
              </a:rPr>
              <a:t>AFTER</a:t>
            </a:r>
            <a:endParaRPr b="0" i="0" sz="750" u="none" cap="none" strike="noStrike">
              <a:solidFill>
                <a:schemeClr val="dk1"/>
              </a:solidFill>
              <a:latin typeface="Calibri"/>
              <a:ea typeface="Calibri"/>
              <a:cs typeface="Calibri"/>
              <a:sym typeface="Calibri"/>
            </a:endParaRPr>
          </a:p>
        </p:txBody>
      </p:sp>
      <p:sp>
        <p:nvSpPr>
          <p:cNvPr id="187" name="Google Shape;187;p7"/>
          <p:cNvSpPr/>
          <p:nvPr/>
        </p:nvSpPr>
        <p:spPr>
          <a:xfrm>
            <a:off x="4855464" y="341071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300"/>
              <a:buFont typeface="Calibri"/>
              <a:buNone/>
            </a:pPr>
            <a:r>
              <a:rPr b="1" i="0" lang="en-US" sz="1300" u="none" cap="none" strike="noStrike">
                <a:solidFill>
                  <a:srgbClr val="3D5A45"/>
                </a:solidFill>
                <a:latin typeface="Calibri"/>
                <a:ea typeface="Calibri"/>
                <a:cs typeface="Calibri"/>
                <a:sym typeface="Calibri"/>
              </a:rPr>
              <a:t>1 hr</a:t>
            </a:r>
            <a:endParaRPr b="0" i="0" sz="1300" u="none" cap="none" strike="noStrike">
              <a:solidFill>
                <a:schemeClr val="dk1"/>
              </a:solidFill>
              <a:latin typeface="Calibri"/>
              <a:ea typeface="Calibri"/>
              <a:cs typeface="Calibri"/>
              <a:sym typeface="Calibri"/>
            </a:endParaRPr>
          </a:p>
        </p:txBody>
      </p:sp>
      <p:sp>
        <p:nvSpPr>
          <p:cNvPr id="188" name="Google Shape;188;p7"/>
          <p:cNvSpPr/>
          <p:nvPr/>
        </p:nvSpPr>
        <p:spPr>
          <a:xfrm>
            <a:off x="4855464" y="3794760"/>
            <a:ext cx="1828800" cy="658368"/>
          </a:xfrm>
          <a:prstGeom prst="rect">
            <a:avLst/>
          </a:prstGeom>
          <a:solidFill>
            <a:srgbClr val="0F0D0A"/>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4855464" y="3831336"/>
            <a:ext cx="1828800" cy="2011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8983A"/>
              </a:buClr>
              <a:buSzPts val="750"/>
              <a:buFont typeface="Calibri"/>
              <a:buNone/>
            </a:pPr>
            <a:r>
              <a:rPr b="0" i="0" lang="en-US" sz="750" u="none" cap="none" strike="noStrike">
                <a:solidFill>
                  <a:srgbClr val="C8983A"/>
                </a:solidFill>
                <a:latin typeface="Calibri"/>
                <a:ea typeface="Calibri"/>
                <a:cs typeface="Calibri"/>
                <a:sym typeface="Calibri"/>
              </a:rPr>
              <a:t>SAVED</a:t>
            </a:r>
            <a:endParaRPr b="0" i="0" sz="750" u="none" cap="none" strike="noStrike">
              <a:solidFill>
                <a:schemeClr val="dk1"/>
              </a:solidFill>
              <a:latin typeface="Calibri"/>
              <a:ea typeface="Calibri"/>
              <a:cs typeface="Calibri"/>
              <a:sym typeface="Calibri"/>
            </a:endParaRPr>
          </a:p>
        </p:txBody>
      </p:sp>
      <p:sp>
        <p:nvSpPr>
          <p:cNvPr id="190" name="Google Shape;190;p7"/>
          <p:cNvSpPr/>
          <p:nvPr/>
        </p:nvSpPr>
        <p:spPr>
          <a:xfrm>
            <a:off x="4855464" y="4023360"/>
            <a:ext cx="182880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8C878"/>
              </a:buClr>
              <a:buSzPts val="1800"/>
              <a:buFont typeface="Georgia"/>
              <a:buNone/>
            </a:pPr>
            <a:r>
              <a:rPr b="1" i="0" lang="en-US" sz="1800" u="none" cap="none" strike="noStrike">
                <a:solidFill>
                  <a:srgbClr val="E8C878"/>
                </a:solidFill>
                <a:latin typeface="Georgia"/>
                <a:ea typeface="Georgia"/>
                <a:cs typeface="Georgia"/>
                <a:sym typeface="Georgia"/>
              </a:rPr>
              <a:t>7 hrs</a:t>
            </a:r>
            <a:endParaRPr b="0" i="0" sz="1800" u="none" cap="none" strike="noStrike">
              <a:solidFill>
                <a:schemeClr val="dk1"/>
              </a:solidFill>
              <a:latin typeface="Calibri"/>
              <a:ea typeface="Calibri"/>
              <a:cs typeface="Calibri"/>
              <a:sym typeface="Calibri"/>
            </a:endParaRPr>
          </a:p>
        </p:txBody>
      </p:sp>
      <p:sp>
        <p:nvSpPr>
          <p:cNvPr id="191" name="Google Shape;191;p7"/>
          <p:cNvSpPr/>
          <p:nvPr/>
        </p:nvSpPr>
        <p:spPr>
          <a:xfrm>
            <a:off x="6940296" y="1325880"/>
            <a:ext cx="2011680" cy="3383280"/>
          </a:xfrm>
          <a:prstGeom prst="rect">
            <a:avLst/>
          </a:prstGeom>
          <a:solidFill>
            <a:srgbClr val="FFFFFF"/>
          </a:solidFill>
          <a:ln cap="flat" cmpd="sng" w="12700">
            <a:solidFill>
              <a:srgbClr val="D9D2C5"/>
            </a:solidFill>
            <a:prstDash val="solid"/>
            <a:round/>
            <a:headEnd len="sm" w="sm" type="none"/>
            <a:tailEnd len="sm" w="sm" type="none"/>
          </a:ln>
          <a:effectLst>
            <a:outerShdw blurRad="101600" rotWithShape="0" algn="bl" dir="8100000" dist="381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6940296" y="1325880"/>
            <a:ext cx="2011680" cy="64008"/>
          </a:xfrm>
          <a:prstGeom prst="rect">
            <a:avLst/>
          </a:prstGeom>
          <a:solidFill>
            <a:srgbClr val="C8983A"/>
          </a:solidFill>
          <a:ln cap="flat" cmpd="sng" w="12700">
            <a:solidFill>
              <a:srgbClr val="C898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3" name="Google Shape;193;p7"/>
          <p:cNvPicPr preferRelativeResize="0"/>
          <p:nvPr/>
        </p:nvPicPr>
        <p:blipFill rotWithShape="1">
          <a:blip r:embed="rId6">
            <a:alphaModFix/>
          </a:blip>
          <a:srcRect b="0" l="0" r="0" t="0"/>
          <a:stretch/>
        </p:blipFill>
        <p:spPr>
          <a:xfrm>
            <a:off x="7717536" y="1508760"/>
            <a:ext cx="457200" cy="457200"/>
          </a:xfrm>
          <a:prstGeom prst="rect">
            <a:avLst/>
          </a:prstGeom>
          <a:noFill/>
          <a:ln>
            <a:noFill/>
          </a:ln>
        </p:spPr>
      </p:pic>
      <p:sp>
        <p:nvSpPr>
          <p:cNvPr id="194" name="Google Shape;194;p7"/>
          <p:cNvSpPr/>
          <p:nvPr/>
        </p:nvSpPr>
        <p:spPr>
          <a:xfrm>
            <a:off x="7031736" y="2029968"/>
            <a:ext cx="1828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F0D0A"/>
              </a:buClr>
              <a:buSzPts val="1200"/>
              <a:buFont typeface="Georgia"/>
              <a:buNone/>
            </a:pPr>
            <a:r>
              <a:rPr b="1" i="0" lang="en-US" sz="1200" u="none" cap="none" strike="noStrike">
                <a:solidFill>
                  <a:srgbClr val="0F0D0A"/>
                </a:solidFill>
                <a:latin typeface="Georgia"/>
                <a:ea typeface="Georgia"/>
                <a:cs typeface="Georgia"/>
                <a:sym typeface="Georgia"/>
              </a:rPr>
              <a:t>Presentations</a:t>
            </a:r>
            <a:endParaRPr b="0" i="0" sz="1200" u="none" cap="none" strike="noStrike">
              <a:solidFill>
                <a:schemeClr val="dk1"/>
              </a:solidFill>
              <a:latin typeface="Calibri"/>
              <a:ea typeface="Calibri"/>
              <a:cs typeface="Calibri"/>
              <a:sym typeface="Calibri"/>
            </a:endParaRPr>
          </a:p>
        </p:txBody>
      </p:sp>
      <p:sp>
        <p:nvSpPr>
          <p:cNvPr id="195" name="Google Shape;195;p7"/>
          <p:cNvSpPr/>
          <p:nvPr/>
        </p:nvSpPr>
        <p:spPr>
          <a:xfrm>
            <a:off x="7031736" y="2606040"/>
            <a:ext cx="1828800" cy="502920"/>
          </a:xfrm>
          <a:prstGeom prst="rect">
            <a:avLst/>
          </a:prstGeom>
          <a:solidFill>
            <a:srgbClr val="FFF0F0"/>
          </a:solidFill>
          <a:ln cap="flat" cmpd="sng" w="12700">
            <a:solidFill>
              <a:srgbClr val="F5CB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7031736" y="263347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750"/>
              <a:buFont typeface="Calibri"/>
              <a:buNone/>
            </a:pPr>
            <a:r>
              <a:rPr b="0" i="0" lang="en-US" sz="750" u="none" cap="none" strike="noStrike">
                <a:solidFill>
                  <a:srgbClr val="B05050"/>
                </a:solidFill>
                <a:latin typeface="Calibri"/>
                <a:ea typeface="Calibri"/>
                <a:cs typeface="Calibri"/>
                <a:sym typeface="Calibri"/>
              </a:rPr>
              <a:t>BEFORE</a:t>
            </a:r>
            <a:endParaRPr b="0" i="0" sz="750" u="none" cap="none" strike="noStrike">
              <a:solidFill>
                <a:schemeClr val="dk1"/>
              </a:solidFill>
              <a:latin typeface="Calibri"/>
              <a:ea typeface="Calibri"/>
              <a:cs typeface="Calibri"/>
              <a:sym typeface="Calibri"/>
            </a:endParaRPr>
          </a:p>
        </p:txBody>
      </p:sp>
      <p:sp>
        <p:nvSpPr>
          <p:cNvPr id="197" name="Google Shape;197;p7"/>
          <p:cNvSpPr/>
          <p:nvPr/>
        </p:nvSpPr>
        <p:spPr>
          <a:xfrm>
            <a:off x="7031736" y="281635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05050"/>
              </a:buClr>
              <a:buSzPts val="1300"/>
              <a:buFont typeface="Calibri"/>
              <a:buNone/>
            </a:pPr>
            <a:r>
              <a:rPr b="1" i="0" lang="en-US" sz="1300" u="none" cap="none" strike="noStrike">
                <a:solidFill>
                  <a:srgbClr val="B05050"/>
                </a:solidFill>
                <a:latin typeface="Calibri"/>
                <a:ea typeface="Calibri"/>
                <a:cs typeface="Calibri"/>
                <a:sym typeface="Calibri"/>
              </a:rPr>
              <a:t>6 hrs</a:t>
            </a:r>
            <a:endParaRPr b="0" i="0" sz="1300" u="none" cap="none" strike="noStrike">
              <a:solidFill>
                <a:schemeClr val="dk1"/>
              </a:solidFill>
              <a:latin typeface="Calibri"/>
              <a:ea typeface="Calibri"/>
              <a:cs typeface="Calibri"/>
              <a:sym typeface="Calibri"/>
            </a:endParaRPr>
          </a:p>
        </p:txBody>
      </p:sp>
      <p:sp>
        <p:nvSpPr>
          <p:cNvPr id="198" name="Google Shape;198;p7"/>
          <p:cNvSpPr/>
          <p:nvPr/>
        </p:nvSpPr>
        <p:spPr>
          <a:xfrm>
            <a:off x="7031736" y="3200400"/>
            <a:ext cx="1828800" cy="502920"/>
          </a:xfrm>
          <a:prstGeom prst="rect">
            <a:avLst/>
          </a:prstGeom>
          <a:solidFill>
            <a:srgbClr val="F0FBF4"/>
          </a:solidFill>
          <a:ln cap="flat" cmpd="sng" w="12700">
            <a:solidFill>
              <a:srgbClr val="B0DF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7031736" y="3227832"/>
            <a:ext cx="914400" cy="201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750"/>
              <a:buFont typeface="Calibri"/>
              <a:buNone/>
            </a:pPr>
            <a:r>
              <a:rPr b="0" i="0" lang="en-US" sz="750" u="none" cap="none" strike="noStrike">
                <a:solidFill>
                  <a:srgbClr val="3D5A45"/>
                </a:solidFill>
                <a:latin typeface="Calibri"/>
                <a:ea typeface="Calibri"/>
                <a:cs typeface="Calibri"/>
                <a:sym typeface="Calibri"/>
              </a:rPr>
              <a:t>AFTER</a:t>
            </a:r>
            <a:endParaRPr b="0" i="0" sz="750" u="none" cap="none" strike="noStrike">
              <a:solidFill>
                <a:schemeClr val="dk1"/>
              </a:solidFill>
              <a:latin typeface="Calibri"/>
              <a:ea typeface="Calibri"/>
              <a:cs typeface="Calibri"/>
              <a:sym typeface="Calibri"/>
            </a:endParaRPr>
          </a:p>
        </p:txBody>
      </p:sp>
      <p:sp>
        <p:nvSpPr>
          <p:cNvPr id="200" name="Google Shape;200;p7"/>
          <p:cNvSpPr/>
          <p:nvPr/>
        </p:nvSpPr>
        <p:spPr>
          <a:xfrm>
            <a:off x="7031736" y="3410712"/>
            <a:ext cx="18288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D5A45"/>
              </a:buClr>
              <a:buSzPts val="1300"/>
              <a:buFont typeface="Calibri"/>
              <a:buNone/>
            </a:pPr>
            <a:r>
              <a:rPr b="1" i="0" lang="en-US" sz="1300" u="none" cap="none" strike="noStrike">
                <a:solidFill>
                  <a:srgbClr val="3D5A45"/>
                </a:solidFill>
                <a:latin typeface="Calibri"/>
                <a:ea typeface="Calibri"/>
                <a:cs typeface="Calibri"/>
                <a:sym typeface="Calibri"/>
              </a:rPr>
              <a:t>0.5 hr</a:t>
            </a:r>
            <a:endParaRPr b="0" i="0" sz="1300" u="none" cap="none" strike="noStrike">
              <a:solidFill>
                <a:schemeClr val="dk1"/>
              </a:solidFill>
              <a:latin typeface="Calibri"/>
              <a:ea typeface="Calibri"/>
              <a:cs typeface="Calibri"/>
              <a:sym typeface="Calibri"/>
            </a:endParaRPr>
          </a:p>
        </p:txBody>
      </p:sp>
      <p:sp>
        <p:nvSpPr>
          <p:cNvPr id="201" name="Google Shape;201;p7"/>
          <p:cNvSpPr/>
          <p:nvPr/>
        </p:nvSpPr>
        <p:spPr>
          <a:xfrm>
            <a:off x="7031736" y="3794760"/>
            <a:ext cx="1828800" cy="658368"/>
          </a:xfrm>
          <a:prstGeom prst="rect">
            <a:avLst/>
          </a:prstGeom>
          <a:solidFill>
            <a:srgbClr val="0F0D0A"/>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7031736" y="3831336"/>
            <a:ext cx="1828800" cy="2011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8983A"/>
              </a:buClr>
              <a:buSzPts val="750"/>
              <a:buFont typeface="Calibri"/>
              <a:buNone/>
            </a:pPr>
            <a:r>
              <a:rPr b="0" i="0" lang="en-US" sz="750" u="none" cap="none" strike="noStrike">
                <a:solidFill>
                  <a:srgbClr val="C8983A"/>
                </a:solidFill>
                <a:latin typeface="Calibri"/>
                <a:ea typeface="Calibri"/>
                <a:cs typeface="Calibri"/>
                <a:sym typeface="Calibri"/>
              </a:rPr>
              <a:t>SAVED</a:t>
            </a:r>
            <a:endParaRPr b="0" i="0" sz="750" u="none" cap="none" strike="noStrike">
              <a:solidFill>
                <a:schemeClr val="dk1"/>
              </a:solidFill>
              <a:latin typeface="Calibri"/>
              <a:ea typeface="Calibri"/>
              <a:cs typeface="Calibri"/>
              <a:sym typeface="Calibri"/>
            </a:endParaRPr>
          </a:p>
        </p:txBody>
      </p:sp>
      <p:sp>
        <p:nvSpPr>
          <p:cNvPr id="203" name="Google Shape;203;p7"/>
          <p:cNvSpPr/>
          <p:nvPr/>
        </p:nvSpPr>
        <p:spPr>
          <a:xfrm>
            <a:off x="7031736" y="4023360"/>
            <a:ext cx="182880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8C878"/>
              </a:buClr>
              <a:buSzPts val="1800"/>
              <a:buFont typeface="Georgia"/>
              <a:buNone/>
            </a:pPr>
            <a:r>
              <a:rPr b="1" i="0" lang="en-US" sz="1800" u="none" cap="none" strike="noStrike">
                <a:solidFill>
                  <a:srgbClr val="E8C878"/>
                </a:solidFill>
                <a:latin typeface="Georgia"/>
                <a:ea typeface="Georgia"/>
                <a:cs typeface="Georgia"/>
                <a:sym typeface="Georgia"/>
              </a:rPr>
              <a:t>5.5 hrs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D0A"/>
        </a:solidFill>
      </p:bgPr>
    </p:bg>
    <p:spTree>
      <p:nvGrpSpPr>
        <p:cNvPr id="208" name="Shape 208"/>
        <p:cNvGrpSpPr/>
        <p:nvPr/>
      </p:nvGrpSpPr>
      <p:grpSpPr>
        <a:xfrm>
          <a:off x="0" y="0"/>
          <a:ext cx="0" cy="0"/>
          <a:chOff x="0" y="0"/>
          <a:chExt cx="0" cy="0"/>
        </a:xfrm>
      </p:grpSpPr>
      <p:sp>
        <p:nvSpPr>
          <p:cNvPr id="209" name="Google Shape;209;p8"/>
          <p:cNvSpPr/>
          <p:nvPr/>
        </p:nvSpPr>
        <p:spPr>
          <a:xfrm>
            <a:off x="-1371600" y="3200400"/>
            <a:ext cx="4572000" cy="4572000"/>
          </a:xfrm>
          <a:prstGeom prst="ellipse">
            <a:avLst/>
          </a:prstGeom>
          <a:solidFill>
            <a:srgbClr val="C8983A">
              <a:alpha val="12156"/>
            </a:srgbClr>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6400800" y="-1371600"/>
            <a:ext cx="3657600" cy="3657600"/>
          </a:xfrm>
          <a:prstGeom prst="ellipse">
            <a:avLst/>
          </a:prstGeom>
          <a:solidFill>
            <a:srgbClr val="C8983A">
              <a:alpha val="10196"/>
            </a:srgbClr>
          </a:solidFill>
          <a:ln cap="flat" cmpd="sng" w="12700">
            <a:solidFill>
              <a:srgbClr val="0F0D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40080" y="347472"/>
            <a:ext cx="8229600" cy="2560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8983A"/>
              </a:buClr>
              <a:buSzPts val="900"/>
              <a:buFont typeface="Calibri"/>
              <a:buNone/>
            </a:pPr>
            <a:r>
              <a:rPr b="1" i="0" lang="en-US" sz="900" u="none" cap="none" strike="noStrike">
                <a:solidFill>
                  <a:srgbClr val="C8983A"/>
                </a:solidFill>
                <a:latin typeface="Calibri"/>
                <a:ea typeface="Calibri"/>
                <a:cs typeface="Calibri"/>
                <a:sym typeface="Calibri"/>
              </a:rPr>
              <a:t>THE BIGGER PICTURE</a:t>
            </a:r>
            <a:endParaRPr b="0" i="0" sz="900" u="none" cap="none" strike="noStrike">
              <a:solidFill>
                <a:schemeClr val="dk1"/>
              </a:solidFill>
              <a:latin typeface="Calibri"/>
              <a:ea typeface="Calibri"/>
              <a:cs typeface="Calibri"/>
              <a:sym typeface="Calibri"/>
            </a:endParaRPr>
          </a:p>
        </p:txBody>
      </p:sp>
      <p:sp>
        <p:nvSpPr>
          <p:cNvPr id="212" name="Google Shape;212;p8"/>
          <p:cNvSpPr/>
          <p:nvPr/>
        </p:nvSpPr>
        <p:spPr>
          <a:xfrm>
            <a:off x="640080" y="658368"/>
            <a:ext cx="7772400" cy="146304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FAF8F3"/>
              </a:buClr>
              <a:buSzPts val="3000"/>
              <a:buFont typeface="Georgia"/>
              <a:buNone/>
            </a:pPr>
            <a:r>
              <a:rPr b="1" i="0" lang="en-US" sz="3000" u="none" cap="none" strike="noStrike">
                <a:solidFill>
                  <a:srgbClr val="FAF8F3"/>
                </a:solidFill>
                <a:latin typeface="Georgia"/>
                <a:ea typeface="Georgia"/>
                <a:cs typeface="Georgia"/>
                <a:sym typeface="Georgia"/>
              </a:rPr>
              <a:t>When repetition disappears,</a:t>
            </a:r>
            <a:br>
              <a:rPr b="1" i="0" lang="en-US" sz="3000" u="none" cap="none" strike="noStrike">
                <a:solidFill>
                  <a:srgbClr val="FAF8F3"/>
                </a:solidFill>
                <a:latin typeface="Georgia"/>
                <a:ea typeface="Georgia"/>
                <a:cs typeface="Georgia"/>
                <a:sym typeface="Georgia"/>
              </a:rPr>
            </a:br>
            <a:r>
              <a:rPr b="1" i="1" lang="en-US" sz="3000" u="none" cap="none" strike="noStrike">
                <a:solidFill>
                  <a:srgbClr val="E8C878"/>
                </a:solidFill>
                <a:latin typeface="Georgia"/>
                <a:ea typeface="Georgia"/>
                <a:cs typeface="Georgia"/>
                <a:sym typeface="Georgia"/>
              </a:rPr>
              <a:t>ambition can finally breathe.</a:t>
            </a:r>
            <a:endParaRPr b="0" i="0" sz="3000" u="none" cap="none" strike="noStrike">
              <a:solidFill>
                <a:schemeClr val="dk1"/>
              </a:solidFill>
              <a:latin typeface="Calibri"/>
              <a:ea typeface="Calibri"/>
              <a:cs typeface="Calibri"/>
              <a:sym typeface="Calibri"/>
            </a:endParaRPr>
          </a:p>
        </p:txBody>
      </p:sp>
      <p:sp>
        <p:nvSpPr>
          <p:cNvPr id="213" name="Google Shape;213;p8"/>
          <p:cNvSpPr/>
          <p:nvPr/>
        </p:nvSpPr>
        <p:spPr>
          <a:xfrm>
            <a:off x="640080" y="2194560"/>
            <a:ext cx="777240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65000"/>
              </a:lnSpc>
              <a:spcBef>
                <a:spcPts val="0"/>
              </a:spcBef>
              <a:spcAft>
                <a:spcPts val="0"/>
              </a:spcAft>
              <a:buClr>
                <a:srgbClr val="9A9186"/>
              </a:buClr>
              <a:buSzPts val="1250"/>
              <a:buFont typeface="Calibri"/>
              <a:buNone/>
            </a:pPr>
            <a:r>
              <a:rPr b="0" i="0" lang="en-US" sz="1250" u="none" cap="none" strike="noStrike">
                <a:solidFill>
                  <a:srgbClr val="9A9186"/>
                </a:solidFill>
                <a:latin typeface="Calibri"/>
                <a:ea typeface="Calibri"/>
                <a:cs typeface="Calibri"/>
                <a:sym typeface="Calibri"/>
              </a:rPr>
              <a:t>Claude doesn't just save time — it changes what you are capable of attempting. When catalog descriptions take minutes instead of days, you can afford to launch that new product line. When your inbox doesn't own your mornings, you have space for the strategic conversation you've been postponing. When a slide deck is a 3-minute task, you say yes to more pitches, more opportunities, more visibility.</a:t>
            </a:r>
            <a:endParaRPr b="0" i="0" sz="1250" u="none" cap="none" strike="noStrike">
              <a:solidFill>
                <a:schemeClr val="dk1"/>
              </a:solidFill>
              <a:latin typeface="Calibri"/>
              <a:ea typeface="Calibri"/>
              <a:cs typeface="Calibri"/>
              <a:sym typeface="Calibri"/>
            </a:endParaRPr>
          </a:p>
          <a:p>
            <a:pPr indent="0" lvl="0" marL="0" marR="0" rtl="0" algn="l">
              <a:lnSpc>
                <a:spcPct val="165000"/>
              </a:lnSpc>
              <a:spcBef>
                <a:spcPts val="0"/>
              </a:spcBef>
              <a:spcAft>
                <a:spcPts val="0"/>
              </a:spcAft>
              <a:buClr>
                <a:schemeClr val="dk1"/>
              </a:buClr>
              <a:buSzPts val="1250"/>
              <a:buFont typeface="Calibri"/>
              <a:buNone/>
            </a:pPr>
            <a:r>
              <a:t/>
            </a:r>
            <a:endParaRPr b="0" i="0" sz="1250" u="none" cap="none" strike="noStrike">
              <a:solidFill>
                <a:schemeClr val="dk1"/>
              </a:solidFill>
              <a:latin typeface="Calibri"/>
              <a:ea typeface="Calibri"/>
              <a:cs typeface="Calibri"/>
              <a:sym typeface="Calibri"/>
            </a:endParaRPr>
          </a:p>
          <a:p>
            <a:pPr indent="0" lvl="0" marL="0" marR="0" rtl="0" algn="l">
              <a:lnSpc>
                <a:spcPct val="165000"/>
              </a:lnSpc>
              <a:spcBef>
                <a:spcPts val="0"/>
              </a:spcBef>
              <a:spcAft>
                <a:spcPts val="0"/>
              </a:spcAft>
              <a:buClr>
                <a:srgbClr val="9A9186"/>
              </a:buClr>
              <a:buSzPts val="1250"/>
              <a:buFont typeface="Calibri"/>
              <a:buNone/>
            </a:pPr>
            <a:r>
              <a:rPr b="0" i="0" lang="en-US" sz="1250" u="none" cap="none" strike="noStrike">
                <a:solidFill>
                  <a:srgbClr val="9A9186"/>
                </a:solidFill>
                <a:latin typeface="Calibri"/>
                <a:ea typeface="Calibri"/>
                <a:cs typeface="Calibri"/>
                <a:sym typeface="Calibri"/>
              </a:rPr>
              <a:t>The entrepreneurs who move fastest in this era are the ones who recognize that AI handling the repetitive frees them to pursue the ambitious.</a:t>
            </a:r>
            <a:endParaRPr b="0" i="0" sz="1250" u="none" cap="none" strike="noStrike">
              <a:solidFill>
                <a:schemeClr val="dk1"/>
              </a:solidFill>
              <a:latin typeface="Calibri"/>
              <a:ea typeface="Calibri"/>
              <a:cs typeface="Calibri"/>
              <a:sym typeface="Calibri"/>
            </a:endParaRPr>
          </a:p>
        </p:txBody>
      </p:sp>
      <p:cxnSp>
        <p:nvCxnSpPr>
          <p:cNvPr id="214" name="Google Shape;214;p8"/>
          <p:cNvCxnSpPr/>
          <p:nvPr/>
        </p:nvCxnSpPr>
        <p:spPr>
          <a:xfrm>
            <a:off x="640080" y="4370832"/>
            <a:ext cx="7863840" cy="0"/>
          </a:xfrm>
          <a:prstGeom prst="straightConnector1">
            <a:avLst/>
          </a:prstGeom>
          <a:noFill/>
          <a:ln cap="flat" cmpd="sng" w="12700">
            <a:solidFill>
              <a:srgbClr val="2E2B27"/>
            </a:solidFill>
            <a:prstDash val="solid"/>
            <a:round/>
            <a:headEnd len="sm" w="sm" type="none"/>
            <a:tailEnd len="sm" w="sm" type="none"/>
          </a:ln>
        </p:spPr>
      </p:cxnSp>
      <p:sp>
        <p:nvSpPr>
          <p:cNvPr id="215" name="Google Shape;215;p8"/>
          <p:cNvSpPr/>
          <p:nvPr/>
        </p:nvSpPr>
        <p:spPr>
          <a:xfrm>
            <a:off x="640080" y="4480560"/>
            <a:ext cx="7863840" cy="384048"/>
          </a:xfrm>
          <a:prstGeom prst="rect">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7A7265"/>
              </a:buClr>
              <a:buSzPts val="950"/>
              <a:buFont typeface="Calibri"/>
              <a:buNone/>
            </a:pPr>
            <a:r>
              <a:rPr b="0" i="0" lang="en-US" sz="950" u="none" cap="none" strike="noStrike">
                <a:solidFill>
                  <a:srgbClr val="7A7265"/>
                </a:solidFill>
                <a:latin typeface="Calibri"/>
                <a:ea typeface="Calibri"/>
                <a:cs typeface="Calibri"/>
                <a:sym typeface="Calibri"/>
              </a:rPr>
              <a:t>Catalog at scale — hundreds of descriptions, consistent voice   ·   Smarter inbox — Claude drafts, you approve and move on   ·   Instant design — professional materials from a single sentence   ·   Decks in minutes — structured, polished, ready to export</a:t>
            </a:r>
            <a:endParaRPr b="0" i="0" sz="95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2026-04-21T20:47:39Z</dcterms:created>
  <dc:creator>PptxGenJS</dc:creator>
</cp:coreProperties>
</file>