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805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961120" y="-2011680"/>
            <a:ext cx="5486400" cy="5486400"/>
          </a:xfrm>
          <a:prstGeom prst="ellipse">
            <a:avLst/>
          </a:prstGeom>
          <a:solidFill>
            <a:srgbClr val="D92F04"/>
          </a:solidFill>
          <a:ln/>
        </p:spPr>
      </p:sp>
      <p:sp>
        <p:nvSpPr>
          <p:cNvPr id="3" name="Shape 1"/>
          <p:cNvSpPr/>
          <p:nvPr/>
        </p:nvSpPr>
        <p:spPr>
          <a:xfrm>
            <a:off x="11996928" y="0"/>
            <a:ext cx="164592" cy="6858000"/>
          </a:xfrm>
          <a:prstGeom prst="rect">
            <a:avLst/>
          </a:prstGeom>
          <a:solidFill>
            <a:srgbClr val="E78E34"/>
          </a:solidFill>
          <a:ln/>
        </p:spPr>
      </p:sp>
      <p:pic>
        <p:nvPicPr>
          <p:cNvPr id="4" name="Image 0" descr="/sessions/amazing-dreamy-euler/mnt/outputs/brand/assets/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548640"/>
            <a:ext cx="1463040" cy="146304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377440" y="9601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E78E3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OPERATOR OPPORTUNITY  ·  2026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2377440" y="132588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FFF8E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Spice up your life.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640080" y="2468880"/>
            <a:ext cx="777240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Operate the future</a:t>
            </a:r>
            <a:endParaRPr lang="en-US" sz="60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of Mexican food.</a:t>
            </a:r>
            <a:endParaRPr lang="en-US" sz="6000" dirty="0"/>
          </a:p>
        </p:txBody>
      </p:sp>
      <p:sp>
        <p:nvSpPr>
          <p:cNvPr id="8" name="Text 5"/>
          <p:cNvSpPr/>
          <p:nvPr/>
        </p:nvSpPr>
        <p:spPr>
          <a:xfrm>
            <a:off x="640080" y="4937760"/>
            <a:ext cx="73152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8E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Delicias La Gloria is opening to a select group of operators. Bring our brand, kitchen, and full digital ecosystem to your city — backed by our team every step of the way.</a:t>
            </a:r>
            <a:endParaRPr lang="en-US" sz="1500" dirty="0"/>
          </a:p>
        </p:txBody>
      </p:sp>
      <p:pic>
        <p:nvPicPr>
          <p:cNvPr id="9" name="Image 1" descr="/sessions/amazing-dreamy-euler/mnt/outputs/brand/assets/home/her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78240" y="2194560"/>
            <a:ext cx="2926080" cy="3584448"/>
          </a:xfrm>
          <a:prstGeom prst="rect">
            <a:avLst/>
          </a:prstGeom>
        </p:spPr>
      </p:pic>
      <p:sp>
        <p:nvSpPr>
          <p:cNvPr id="10" name="Shape 6"/>
          <p:cNvSpPr/>
          <p:nvPr/>
        </p:nvSpPr>
        <p:spPr>
          <a:xfrm>
            <a:off x="640080" y="5989320"/>
            <a:ext cx="4754880" cy="502920"/>
          </a:xfrm>
          <a:prstGeom prst="rect">
            <a:avLst/>
          </a:prstGeom>
          <a:solidFill>
            <a:srgbClr val="E78E34"/>
          </a:solidFill>
          <a:ln/>
          <a:effectLst>
            <a:outerShdw sx="100000" sy="100000" kx="0" ky="0" algn="bl" rotWithShape="0" blurRad="152400" dist="38100" dir="5400000">
              <a:srgbClr val="000000">
                <a:alpha val="18000"/>
              </a:srgbClr>
            </a:outerShdw>
          </a:effectLst>
        </p:spPr>
      </p:sp>
      <p:sp>
        <p:nvSpPr>
          <p:cNvPr id="11" name="Text 7"/>
          <p:cNvSpPr/>
          <p:nvPr/>
        </p:nvSpPr>
        <p:spPr>
          <a:xfrm>
            <a:off x="640080" y="5989320"/>
            <a:ext cx="4754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Investment from $200K  ·  Up to $1M+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8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D92F0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THE CONCEPT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1064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A181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Authentic Mexican gastronomy, delivered home.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11064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1B805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Tu lugar de sabor: dulce, crujiente y siempre delicioso.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2377440"/>
            <a:ext cx="3657600" cy="3840480"/>
          </a:xfrm>
          <a:prstGeom prst="rect">
            <a:avLst/>
          </a:prstGeom>
          <a:solidFill>
            <a:srgbClr val="D92F04"/>
          </a:solidFill>
          <a:ln/>
          <a:effectLst>
            <a:outerShdw sx="100000" sy="100000" kx="0" ky="0" algn="bl" rotWithShape="0" blurRad="152400" dist="38100" dir="5400000">
              <a:srgbClr val="000000">
                <a:alpha val="1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48640" y="2606040"/>
            <a:ext cx="3657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75K+</a:t>
            </a:r>
            <a:endParaRPr lang="en-US" sz="8400" dirty="0"/>
          </a:p>
        </p:txBody>
      </p:sp>
      <p:sp>
        <p:nvSpPr>
          <p:cNvPr id="7" name="Text 5"/>
          <p:cNvSpPr/>
          <p:nvPr/>
        </p:nvSpPr>
        <p:spPr>
          <a:xfrm>
            <a:off x="777240" y="4069080"/>
            <a:ext cx="3200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i="1" dirty="0">
                <a:solidFill>
                  <a:srgbClr val="FFF8E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Customers already trust the brand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548640" y="5486400"/>
            <a:ext cx="3657600" cy="731520"/>
          </a:xfrm>
          <a:prstGeom prst="rect">
            <a:avLst/>
          </a:prstGeom>
          <a:solidFill>
            <a:srgbClr val="E66517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548640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Proven, tested, and ready to scale.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572000" y="2377440"/>
            <a:ext cx="7040880" cy="1188720"/>
          </a:xfrm>
          <a:prstGeom prst="rect">
            <a:avLst/>
          </a:prstGeom>
          <a:solidFill>
            <a:srgbClr val="FFFFFF"/>
          </a:solidFill>
          <a:ln w="6350">
            <a:solidFill>
              <a:srgbClr val="FBE8C9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1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572000" y="2377440"/>
            <a:ext cx="109728" cy="1188720"/>
          </a:xfrm>
          <a:prstGeom prst="rect">
            <a:avLst/>
          </a:prstGeom>
          <a:solidFill>
            <a:srgbClr val="1B8057"/>
          </a:solidFill>
          <a:ln/>
        </p:spPr>
      </p:sp>
      <p:sp>
        <p:nvSpPr>
          <p:cNvPr id="12" name="Text 10"/>
          <p:cNvSpPr/>
          <p:nvPr/>
        </p:nvSpPr>
        <p:spPr>
          <a:xfrm>
            <a:off x="4800600" y="2514600"/>
            <a:ext cx="777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78E3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01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5623560" y="2514600"/>
            <a:ext cx="5760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A181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Mexican comfort food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5623560" y="2880360"/>
            <a:ext cx="58521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C4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Tacos, tostadas, enchiladas, hotcakes, breakfasts, Mexican desserts. Recipes refined for consistency, packed for delivery, made fresh on order.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572000" y="3703320"/>
            <a:ext cx="7040880" cy="1188720"/>
          </a:xfrm>
          <a:prstGeom prst="rect">
            <a:avLst/>
          </a:prstGeom>
          <a:solidFill>
            <a:srgbClr val="FFFFFF"/>
          </a:solidFill>
          <a:ln w="6350">
            <a:solidFill>
              <a:srgbClr val="FBE8C9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18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572000" y="3703320"/>
            <a:ext cx="109728" cy="1188720"/>
          </a:xfrm>
          <a:prstGeom prst="rect">
            <a:avLst/>
          </a:prstGeom>
          <a:solidFill>
            <a:srgbClr val="1B8057"/>
          </a:solidFill>
          <a:ln/>
        </p:spPr>
      </p:sp>
      <p:sp>
        <p:nvSpPr>
          <p:cNvPr id="17" name="Text 15"/>
          <p:cNvSpPr/>
          <p:nvPr/>
        </p:nvSpPr>
        <p:spPr>
          <a:xfrm>
            <a:off x="4800600" y="3840480"/>
            <a:ext cx="777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78E3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02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5623560" y="3840480"/>
            <a:ext cx="5760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A181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More than a restaurant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5623560" y="4206240"/>
            <a:ext cx="58521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C4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Despensa a casa (online supermarket), recargas (mobile top-ups), gift cards, and taxi referrals. One brand, multiple revenue streams.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572000" y="5029200"/>
            <a:ext cx="7040880" cy="1188720"/>
          </a:xfrm>
          <a:prstGeom prst="rect">
            <a:avLst/>
          </a:prstGeom>
          <a:solidFill>
            <a:srgbClr val="FFFFFF"/>
          </a:solidFill>
          <a:ln w="6350">
            <a:solidFill>
              <a:srgbClr val="FBE8C9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18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572000" y="5029200"/>
            <a:ext cx="109728" cy="1188720"/>
          </a:xfrm>
          <a:prstGeom prst="rect">
            <a:avLst/>
          </a:prstGeom>
          <a:solidFill>
            <a:srgbClr val="1B8057"/>
          </a:solidFill>
          <a:ln/>
        </p:spPr>
      </p:sp>
      <p:sp>
        <p:nvSpPr>
          <p:cNvPr id="22" name="Text 20"/>
          <p:cNvSpPr/>
          <p:nvPr/>
        </p:nvSpPr>
        <p:spPr>
          <a:xfrm>
            <a:off x="4800600" y="5166360"/>
            <a:ext cx="777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78E3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03</a:t>
            </a:r>
            <a:endParaRPr lang="en-US" sz="2800" dirty="0"/>
          </a:p>
        </p:txBody>
      </p:sp>
      <p:sp>
        <p:nvSpPr>
          <p:cNvPr id="23" name="Text 21"/>
          <p:cNvSpPr/>
          <p:nvPr/>
        </p:nvSpPr>
        <p:spPr>
          <a:xfrm>
            <a:off x="5623560" y="5166360"/>
            <a:ext cx="5760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A181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Delivery-first, future-proof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5623560" y="5532120"/>
            <a:ext cx="58521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C4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Built around the way people actually eat now. Fast delivery, secure payment, mobile ordering — the kitchen of the next decade, today.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0" y="6565392"/>
            <a:ext cx="12161520" cy="292608"/>
          </a:xfrm>
          <a:prstGeom prst="rect">
            <a:avLst/>
          </a:prstGeom>
          <a:solidFill>
            <a:srgbClr val="1B8057"/>
          </a:solidFill>
          <a:ln/>
        </p:spPr>
      </p:sp>
      <p:sp>
        <p:nvSpPr>
          <p:cNvPr id="26" name="Text 24"/>
          <p:cNvSpPr/>
          <p:nvPr/>
        </p:nvSpPr>
        <p:spPr>
          <a:xfrm>
            <a:off x="457200" y="6565392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Delicias La Gloria  ·  Operator Opportunity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11064240" y="6565392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 / 5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8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D92F0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WHAT YOU GET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1064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A181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 turnkey ecosystem, not just a logo.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11064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1B805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Everything you need to open the doors and start serving on day one.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2331720"/>
            <a:ext cx="356616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FBE8C9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48640" y="2331720"/>
            <a:ext cx="3566160" cy="109728"/>
          </a:xfrm>
          <a:prstGeom prst="rect">
            <a:avLst/>
          </a:prstGeom>
          <a:solidFill>
            <a:srgbClr val="D92F04"/>
          </a:solidFill>
          <a:ln/>
        </p:spPr>
      </p:sp>
      <p:sp>
        <p:nvSpPr>
          <p:cNvPr id="7" name="Shape 5"/>
          <p:cNvSpPr/>
          <p:nvPr/>
        </p:nvSpPr>
        <p:spPr>
          <a:xfrm>
            <a:off x="777240" y="2606040"/>
            <a:ext cx="502920" cy="502920"/>
          </a:xfrm>
          <a:prstGeom prst="ellipse">
            <a:avLst/>
          </a:prstGeom>
          <a:solidFill>
            <a:srgbClr val="D92F04"/>
          </a:solidFill>
          <a:ln/>
        </p:spPr>
      </p:sp>
      <p:sp>
        <p:nvSpPr>
          <p:cNvPr id="8" name="Text 6"/>
          <p:cNvSpPr/>
          <p:nvPr/>
        </p:nvSpPr>
        <p:spPr>
          <a:xfrm>
            <a:off x="777240" y="26060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417320" y="260604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A181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Complete brand system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777240" y="3200400"/>
            <a:ext cx="3200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C4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Logo, color palette, typography, voice, and full design system used across every customer touchpoint.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297680" y="2331720"/>
            <a:ext cx="356616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FBE8C9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18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297680" y="2331720"/>
            <a:ext cx="3566160" cy="109728"/>
          </a:xfrm>
          <a:prstGeom prst="rect">
            <a:avLst/>
          </a:prstGeom>
          <a:solidFill>
            <a:srgbClr val="E78E34"/>
          </a:solidFill>
          <a:ln/>
        </p:spPr>
      </p:sp>
      <p:sp>
        <p:nvSpPr>
          <p:cNvPr id="13" name="Shape 11"/>
          <p:cNvSpPr/>
          <p:nvPr/>
        </p:nvSpPr>
        <p:spPr>
          <a:xfrm>
            <a:off x="4526280" y="2606040"/>
            <a:ext cx="502920" cy="502920"/>
          </a:xfrm>
          <a:prstGeom prst="ellipse">
            <a:avLst/>
          </a:prstGeom>
          <a:solidFill>
            <a:srgbClr val="E78E34"/>
          </a:solidFill>
          <a:ln/>
        </p:spPr>
      </p:sp>
      <p:sp>
        <p:nvSpPr>
          <p:cNvPr id="14" name="Text 12"/>
          <p:cNvSpPr/>
          <p:nvPr/>
        </p:nvSpPr>
        <p:spPr>
          <a:xfrm>
            <a:off x="4526280" y="26060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5166360" y="260604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A181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Storefront &amp; app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4526280" y="3200400"/>
            <a:ext cx="3200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C4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Multilingual (8 languages) e-commerce site, mobile-ready, with payments, delivery, and order tracking.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8046720" y="2331720"/>
            <a:ext cx="356616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FBE8C9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18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8046720" y="2331720"/>
            <a:ext cx="3566160" cy="109728"/>
          </a:xfrm>
          <a:prstGeom prst="rect">
            <a:avLst/>
          </a:prstGeom>
          <a:solidFill>
            <a:srgbClr val="1B8057"/>
          </a:solidFill>
          <a:ln/>
        </p:spPr>
      </p:sp>
      <p:sp>
        <p:nvSpPr>
          <p:cNvPr id="19" name="Shape 17"/>
          <p:cNvSpPr/>
          <p:nvPr/>
        </p:nvSpPr>
        <p:spPr>
          <a:xfrm>
            <a:off x="8275320" y="2606040"/>
            <a:ext cx="502920" cy="502920"/>
          </a:xfrm>
          <a:prstGeom prst="ellipse">
            <a:avLst/>
          </a:prstGeom>
          <a:solidFill>
            <a:srgbClr val="1B8057"/>
          </a:solidFill>
          <a:ln/>
        </p:spPr>
      </p:sp>
      <p:sp>
        <p:nvSpPr>
          <p:cNvPr id="20" name="Text 18"/>
          <p:cNvSpPr/>
          <p:nvPr/>
        </p:nvSpPr>
        <p:spPr>
          <a:xfrm>
            <a:off x="8275320" y="26060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3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8915400" y="260604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A181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POS, inventory, admin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8275320" y="3200400"/>
            <a:ext cx="3200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C4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Point of sale, supplier management, inventory, sales reports, and role-based admin tools — already built.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548640" y="4206240"/>
            <a:ext cx="356616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FBE8C9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18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548640" y="4206240"/>
            <a:ext cx="3566160" cy="109728"/>
          </a:xfrm>
          <a:prstGeom prst="rect">
            <a:avLst/>
          </a:prstGeom>
          <a:solidFill>
            <a:srgbClr val="1B8057"/>
          </a:solidFill>
          <a:ln/>
        </p:spPr>
      </p:sp>
      <p:sp>
        <p:nvSpPr>
          <p:cNvPr id="25" name="Shape 23"/>
          <p:cNvSpPr/>
          <p:nvPr/>
        </p:nvSpPr>
        <p:spPr>
          <a:xfrm>
            <a:off x="777240" y="4480560"/>
            <a:ext cx="502920" cy="502920"/>
          </a:xfrm>
          <a:prstGeom prst="ellipse">
            <a:avLst/>
          </a:prstGeom>
          <a:solidFill>
            <a:srgbClr val="1B8057"/>
          </a:solidFill>
          <a:ln/>
        </p:spPr>
      </p:sp>
      <p:sp>
        <p:nvSpPr>
          <p:cNvPr id="26" name="Text 24"/>
          <p:cNvSpPr/>
          <p:nvPr/>
        </p:nvSpPr>
        <p:spPr>
          <a:xfrm>
            <a:off x="777240" y="44805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4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1417320" y="448056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A181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Despensa &amp; recargas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777240" y="5074920"/>
            <a:ext cx="3200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C4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Add the online supermarket and mobile top-up modules — extra revenue from the same kitchen.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4297680" y="4206240"/>
            <a:ext cx="356616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FBE8C9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18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4297680" y="4206240"/>
            <a:ext cx="3566160" cy="109728"/>
          </a:xfrm>
          <a:prstGeom prst="rect">
            <a:avLst/>
          </a:prstGeom>
          <a:solidFill>
            <a:srgbClr val="E78E34"/>
          </a:solidFill>
          <a:ln/>
        </p:spPr>
      </p:sp>
      <p:sp>
        <p:nvSpPr>
          <p:cNvPr id="31" name="Shape 29"/>
          <p:cNvSpPr/>
          <p:nvPr/>
        </p:nvSpPr>
        <p:spPr>
          <a:xfrm>
            <a:off x="4526280" y="4480560"/>
            <a:ext cx="502920" cy="502920"/>
          </a:xfrm>
          <a:prstGeom prst="ellipse">
            <a:avLst/>
          </a:prstGeom>
          <a:solidFill>
            <a:srgbClr val="E78E34"/>
          </a:solidFill>
          <a:ln/>
        </p:spPr>
      </p:sp>
      <p:sp>
        <p:nvSpPr>
          <p:cNvPr id="32" name="Text 30"/>
          <p:cNvSpPr/>
          <p:nvPr/>
        </p:nvSpPr>
        <p:spPr>
          <a:xfrm>
            <a:off x="4526280" y="44805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5</a:t>
            </a:r>
            <a:endParaRPr lang="en-US" sz="1600" dirty="0"/>
          </a:p>
        </p:txBody>
      </p:sp>
      <p:sp>
        <p:nvSpPr>
          <p:cNvPr id="33" name="Text 31"/>
          <p:cNvSpPr/>
          <p:nvPr/>
        </p:nvSpPr>
        <p:spPr>
          <a:xfrm>
            <a:off x="5166360" y="448056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A181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Recipes &amp; training</a:t>
            </a:r>
            <a:endParaRPr lang="en-US" sz="1500" dirty="0"/>
          </a:p>
        </p:txBody>
      </p:sp>
      <p:sp>
        <p:nvSpPr>
          <p:cNvPr id="34" name="Text 32"/>
          <p:cNvSpPr/>
          <p:nvPr/>
        </p:nvSpPr>
        <p:spPr>
          <a:xfrm>
            <a:off x="4526280" y="5074920"/>
            <a:ext cx="3200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C4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Standardized recipes, prep guides, and on-site training for your kitchen and front-of-house team.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8046720" y="4206240"/>
            <a:ext cx="356616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FBE8C9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18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8046720" y="4206240"/>
            <a:ext cx="3566160" cy="109728"/>
          </a:xfrm>
          <a:prstGeom prst="rect">
            <a:avLst/>
          </a:prstGeom>
          <a:solidFill>
            <a:srgbClr val="D92F04"/>
          </a:solidFill>
          <a:ln/>
        </p:spPr>
      </p:sp>
      <p:sp>
        <p:nvSpPr>
          <p:cNvPr id="37" name="Shape 35"/>
          <p:cNvSpPr/>
          <p:nvPr/>
        </p:nvSpPr>
        <p:spPr>
          <a:xfrm>
            <a:off x="8275320" y="4480560"/>
            <a:ext cx="502920" cy="502920"/>
          </a:xfrm>
          <a:prstGeom prst="ellipse">
            <a:avLst/>
          </a:prstGeom>
          <a:solidFill>
            <a:srgbClr val="D92F04"/>
          </a:solidFill>
          <a:ln/>
        </p:spPr>
      </p:sp>
      <p:sp>
        <p:nvSpPr>
          <p:cNvPr id="38" name="Text 36"/>
          <p:cNvSpPr/>
          <p:nvPr/>
        </p:nvSpPr>
        <p:spPr>
          <a:xfrm>
            <a:off x="8275320" y="44805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6</a:t>
            </a:r>
            <a:endParaRPr lang="en-US" sz="1600" dirty="0"/>
          </a:p>
        </p:txBody>
      </p:sp>
      <p:sp>
        <p:nvSpPr>
          <p:cNvPr id="39" name="Text 37"/>
          <p:cNvSpPr/>
          <p:nvPr/>
        </p:nvSpPr>
        <p:spPr>
          <a:xfrm>
            <a:off x="8915400" y="448056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A181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Ongoing operator support</a:t>
            </a:r>
            <a:endParaRPr lang="en-US" sz="1500" dirty="0"/>
          </a:p>
        </p:txBody>
      </p:sp>
      <p:sp>
        <p:nvSpPr>
          <p:cNvPr id="40" name="Text 38"/>
          <p:cNvSpPr/>
          <p:nvPr/>
        </p:nvSpPr>
        <p:spPr>
          <a:xfrm>
            <a:off x="8275320" y="5074920"/>
            <a:ext cx="3200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C4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 dedicated success team for marketing, menu launches, vendor sourcing, and back-office help.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0" y="6565392"/>
            <a:ext cx="12161520" cy="292608"/>
          </a:xfrm>
          <a:prstGeom prst="rect">
            <a:avLst/>
          </a:prstGeom>
          <a:solidFill>
            <a:srgbClr val="1B8057"/>
          </a:solidFill>
          <a:ln/>
        </p:spPr>
      </p:sp>
      <p:sp>
        <p:nvSpPr>
          <p:cNvPr id="42" name="Text 40"/>
          <p:cNvSpPr/>
          <p:nvPr/>
        </p:nvSpPr>
        <p:spPr>
          <a:xfrm>
            <a:off x="457200" y="6565392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Delicias La Gloria  ·  Operator Opportunity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11064240" y="6565392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3 / 5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8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D92F0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THE INVESTMENT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1064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A181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Three ways to open Delicias La Gloria.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11064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1B805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From a focused delivery kitchen to a full flagship — pick the format that fits your market.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2331720"/>
            <a:ext cx="3566160" cy="3749040"/>
          </a:xfrm>
          <a:prstGeom prst="rect">
            <a:avLst/>
          </a:prstGeom>
          <a:solidFill>
            <a:srgbClr val="FFFFFF"/>
          </a:solidFill>
          <a:ln w="6350">
            <a:solidFill>
              <a:srgbClr val="FBE8C9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48640" y="2331720"/>
            <a:ext cx="3566160" cy="1188720"/>
          </a:xfrm>
          <a:prstGeom prst="rect">
            <a:avLst/>
          </a:prstGeom>
          <a:solidFill>
            <a:srgbClr val="1B8057"/>
          </a:solidFill>
          <a:ln/>
        </p:spPr>
      </p:sp>
      <p:sp>
        <p:nvSpPr>
          <p:cNvPr id="7" name="Text 5"/>
          <p:cNvSpPr/>
          <p:nvPr/>
        </p:nvSpPr>
        <p:spPr>
          <a:xfrm>
            <a:off x="777240" y="2496312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DELIVERY KITCHEN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777240" y="2743200"/>
            <a:ext cx="3108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i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Sabor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777240" y="3657600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A181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$200K – $400K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777240" y="411480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C4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Cloud kitchen, delivery-first.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777240" y="4572000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D92F0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INCLUDES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777240" y="4919472"/>
            <a:ext cx="146304" cy="146304"/>
          </a:xfrm>
          <a:prstGeom prst="ellipse">
            <a:avLst/>
          </a:prstGeom>
          <a:solidFill>
            <a:srgbClr val="1B8057"/>
          </a:solidFill>
          <a:ln/>
        </p:spPr>
      </p:sp>
      <p:sp>
        <p:nvSpPr>
          <p:cNvPr id="13" name="Text 11"/>
          <p:cNvSpPr/>
          <p:nvPr/>
        </p:nvSpPr>
        <p:spPr>
          <a:xfrm>
            <a:off x="1005840" y="4846320"/>
            <a:ext cx="2926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A181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Compact production kitchen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777240" y="5248656"/>
            <a:ext cx="146304" cy="146304"/>
          </a:xfrm>
          <a:prstGeom prst="ellipse">
            <a:avLst/>
          </a:prstGeom>
          <a:solidFill>
            <a:srgbClr val="1B8057"/>
          </a:solidFill>
          <a:ln/>
        </p:spPr>
      </p:sp>
      <p:sp>
        <p:nvSpPr>
          <p:cNvPr id="15" name="Text 13"/>
          <p:cNvSpPr/>
          <p:nvPr/>
        </p:nvSpPr>
        <p:spPr>
          <a:xfrm>
            <a:off x="1005840" y="5175504"/>
            <a:ext cx="2926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A181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Full storefront &amp; delivery app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777240" y="5577840"/>
            <a:ext cx="146304" cy="146304"/>
          </a:xfrm>
          <a:prstGeom prst="ellipse">
            <a:avLst/>
          </a:prstGeom>
          <a:solidFill>
            <a:srgbClr val="1B8057"/>
          </a:solidFill>
          <a:ln/>
        </p:spPr>
      </p:sp>
      <p:sp>
        <p:nvSpPr>
          <p:cNvPr id="17" name="Text 15"/>
          <p:cNvSpPr/>
          <p:nvPr/>
        </p:nvSpPr>
        <p:spPr>
          <a:xfrm>
            <a:off x="1005840" y="5504688"/>
            <a:ext cx="2926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A181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Brand, recipes, training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777240" y="5907024"/>
            <a:ext cx="146304" cy="146304"/>
          </a:xfrm>
          <a:prstGeom prst="ellipse">
            <a:avLst/>
          </a:prstGeom>
          <a:solidFill>
            <a:srgbClr val="1B8057"/>
          </a:solidFill>
          <a:ln/>
        </p:spPr>
      </p:sp>
      <p:sp>
        <p:nvSpPr>
          <p:cNvPr id="19" name="Text 17"/>
          <p:cNvSpPr/>
          <p:nvPr/>
        </p:nvSpPr>
        <p:spPr>
          <a:xfrm>
            <a:off x="1005840" y="5833872"/>
            <a:ext cx="2926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A181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POS + inventory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297680" y="2331720"/>
            <a:ext cx="3566160" cy="3749040"/>
          </a:xfrm>
          <a:prstGeom prst="rect">
            <a:avLst/>
          </a:prstGeom>
          <a:solidFill>
            <a:srgbClr val="FFFFFF"/>
          </a:solidFill>
          <a:ln w="6350">
            <a:solidFill>
              <a:srgbClr val="FBE8C9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18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297680" y="2011680"/>
            <a:ext cx="3566160" cy="320040"/>
          </a:xfrm>
          <a:prstGeom prst="rect">
            <a:avLst/>
          </a:prstGeom>
          <a:solidFill>
            <a:srgbClr val="E78E34"/>
          </a:solidFill>
          <a:ln/>
        </p:spPr>
      </p:sp>
      <p:sp>
        <p:nvSpPr>
          <p:cNvPr id="22" name="Text 20"/>
          <p:cNvSpPr/>
          <p:nvPr/>
        </p:nvSpPr>
        <p:spPr>
          <a:xfrm>
            <a:off x="4297680" y="2011680"/>
            <a:ext cx="3566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400" kern="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★  MOST POPULAR  ★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297680" y="2331720"/>
            <a:ext cx="3566160" cy="1188720"/>
          </a:xfrm>
          <a:prstGeom prst="rect">
            <a:avLst/>
          </a:prstGeom>
          <a:solidFill>
            <a:srgbClr val="D92F04"/>
          </a:solidFill>
          <a:ln/>
        </p:spPr>
      </p:sp>
      <p:sp>
        <p:nvSpPr>
          <p:cNvPr id="24" name="Text 22"/>
          <p:cNvSpPr/>
          <p:nvPr/>
        </p:nvSpPr>
        <p:spPr>
          <a:xfrm>
            <a:off x="4526280" y="2496312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NEIGHBORHOOD RESTAURANT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4526280" y="2743200"/>
            <a:ext cx="3108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i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Familia</a:t>
            </a:r>
            <a:endParaRPr lang="en-US" sz="3000" dirty="0"/>
          </a:p>
        </p:txBody>
      </p:sp>
      <p:sp>
        <p:nvSpPr>
          <p:cNvPr id="26" name="Text 24"/>
          <p:cNvSpPr/>
          <p:nvPr/>
        </p:nvSpPr>
        <p:spPr>
          <a:xfrm>
            <a:off x="4526280" y="3657600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A181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$400K – $700K</a:t>
            </a:r>
            <a:endParaRPr lang="en-US" sz="2200" dirty="0"/>
          </a:p>
        </p:txBody>
      </p:sp>
      <p:sp>
        <p:nvSpPr>
          <p:cNvPr id="27" name="Text 25"/>
          <p:cNvSpPr/>
          <p:nvPr/>
        </p:nvSpPr>
        <p:spPr>
          <a:xfrm>
            <a:off x="4526280" y="411480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C4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Dine-in plus delivery.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4526280" y="4572000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D92F0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INCLUDES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4526280" y="4919472"/>
            <a:ext cx="146304" cy="146304"/>
          </a:xfrm>
          <a:prstGeom prst="ellipse">
            <a:avLst/>
          </a:prstGeom>
          <a:solidFill>
            <a:srgbClr val="1B8057"/>
          </a:solidFill>
          <a:ln/>
        </p:spPr>
      </p:sp>
      <p:sp>
        <p:nvSpPr>
          <p:cNvPr id="30" name="Text 28"/>
          <p:cNvSpPr/>
          <p:nvPr/>
        </p:nvSpPr>
        <p:spPr>
          <a:xfrm>
            <a:off x="4754880" y="4846320"/>
            <a:ext cx="2926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A181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Storefront with seating (40–60)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4526280" y="5248656"/>
            <a:ext cx="146304" cy="146304"/>
          </a:xfrm>
          <a:prstGeom prst="ellipse">
            <a:avLst/>
          </a:prstGeom>
          <a:solidFill>
            <a:srgbClr val="1B8057"/>
          </a:solidFill>
          <a:ln/>
        </p:spPr>
      </p:sp>
      <p:sp>
        <p:nvSpPr>
          <p:cNvPr id="32" name="Text 30"/>
          <p:cNvSpPr/>
          <p:nvPr/>
        </p:nvSpPr>
        <p:spPr>
          <a:xfrm>
            <a:off x="4754880" y="5175504"/>
            <a:ext cx="2926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A181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Despensa a casa module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4526280" y="5577840"/>
            <a:ext cx="146304" cy="146304"/>
          </a:xfrm>
          <a:prstGeom prst="ellipse">
            <a:avLst/>
          </a:prstGeom>
          <a:solidFill>
            <a:srgbClr val="1B8057"/>
          </a:solidFill>
          <a:ln/>
        </p:spPr>
      </p:sp>
      <p:sp>
        <p:nvSpPr>
          <p:cNvPr id="34" name="Text 32"/>
          <p:cNvSpPr/>
          <p:nvPr/>
        </p:nvSpPr>
        <p:spPr>
          <a:xfrm>
            <a:off x="4754880" y="5504688"/>
            <a:ext cx="2926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A181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Recargas + gift cards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4526280" y="5907024"/>
            <a:ext cx="146304" cy="146304"/>
          </a:xfrm>
          <a:prstGeom prst="ellipse">
            <a:avLst/>
          </a:prstGeom>
          <a:solidFill>
            <a:srgbClr val="1B8057"/>
          </a:solidFill>
          <a:ln/>
        </p:spPr>
      </p:sp>
      <p:sp>
        <p:nvSpPr>
          <p:cNvPr id="36" name="Text 34"/>
          <p:cNvSpPr/>
          <p:nvPr/>
        </p:nvSpPr>
        <p:spPr>
          <a:xfrm>
            <a:off x="4754880" y="5833872"/>
            <a:ext cx="2926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A181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Co-marketing launch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8046720" y="2331720"/>
            <a:ext cx="3566160" cy="3749040"/>
          </a:xfrm>
          <a:prstGeom prst="rect">
            <a:avLst/>
          </a:prstGeom>
          <a:solidFill>
            <a:srgbClr val="FFFFFF"/>
          </a:solidFill>
          <a:ln w="6350">
            <a:solidFill>
              <a:srgbClr val="FBE8C9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18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8046720" y="2331720"/>
            <a:ext cx="3566160" cy="1188720"/>
          </a:xfrm>
          <a:prstGeom prst="rect">
            <a:avLst/>
          </a:prstGeom>
          <a:solidFill>
            <a:srgbClr val="E66517"/>
          </a:solidFill>
          <a:ln/>
        </p:spPr>
      </p:sp>
      <p:sp>
        <p:nvSpPr>
          <p:cNvPr id="39" name="Text 37"/>
          <p:cNvSpPr/>
          <p:nvPr/>
        </p:nvSpPr>
        <p:spPr>
          <a:xfrm>
            <a:off x="8275320" y="2496312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FLAGSHIP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8275320" y="2743200"/>
            <a:ext cx="3108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i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Patrón</a:t>
            </a:r>
            <a:endParaRPr lang="en-US" sz="3000" dirty="0"/>
          </a:p>
        </p:txBody>
      </p:sp>
      <p:sp>
        <p:nvSpPr>
          <p:cNvPr id="41" name="Text 39"/>
          <p:cNvSpPr/>
          <p:nvPr/>
        </p:nvSpPr>
        <p:spPr>
          <a:xfrm>
            <a:off x="8275320" y="3657600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A181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$1M+</a:t>
            </a:r>
            <a:endParaRPr lang="en-US" sz="2200" dirty="0"/>
          </a:p>
        </p:txBody>
      </p:sp>
      <p:sp>
        <p:nvSpPr>
          <p:cNvPr id="42" name="Text 40"/>
          <p:cNvSpPr/>
          <p:nvPr/>
        </p:nvSpPr>
        <p:spPr>
          <a:xfrm>
            <a:off x="8275320" y="411480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C4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Anchor location, full ecosystem.</a:t>
            </a:r>
            <a:endParaRPr lang="en-US" sz="1300" dirty="0"/>
          </a:p>
        </p:txBody>
      </p:sp>
      <p:sp>
        <p:nvSpPr>
          <p:cNvPr id="43" name="Text 41"/>
          <p:cNvSpPr/>
          <p:nvPr/>
        </p:nvSpPr>
        <p:spPr>
          <a:xfrm>
            <a:off x="8275320" y="4572000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D92F0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INCLUDES</a:t>
            </a:r>
            <a:endParaRPr lang="en-US" sz="900" dirty="0"/>
          </a:p>
        </p:txBody>
      </p:sp>
      <p:sp>
        <p:nvSpPr>
          <p:cNvPr id="44" name="Shape 42"/>
          <p:cNvSpPr/>
          <p:nvPr/>
        </p:nvSpPr>
        <p:spPr>
          <a:xfrm>
            <a:off x="8275320" y="4919472"/>
            <a:ext cx="146304" cy="146304"/>
          </a:xfrm>
          <a:prstGeom prst="ellipse">
            <a:avLst/>
          </a:prstGeom>
          <a:solidFill>
            <a:srgbClr val="1B8057"/>
          </a:solidFill>
          <a:ln/>
        </p:spPr>
      </p:sp>
      <p:sp>
        <p:nvSpPr>
          <p:cNvPr id="45" name="Text 43"/>
          <p:cNvSpPr/>
          <p:nvPr/>
        </p:nvSpPr>
        <p:spPr>
          <a:xfrm>
            <a:off x="8503920" y="4846320"/>
            <a:ext cx="2926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A181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Premium dine-in (80+ seats)</a:t>
            </a:r>
            <a:endParaRPr lang="en-US" sz="1100" dirty="0"/>
          </a:p>
        </p:txBody>
      </p:sp>
      <p:sp>
        <p:nvSpPr>
          <p:cNvPr id="46" name="Shape 44"/>
          <p:cNvSpPr/>
          <p:nvPr/>
        </p:nvSpPr>
        <p:spPr>
          <a:xfrm>
            <a:off x="8275320" y="5248656"/>
            <a:ext cx="146304" cy="146304"/>
          </a:xfrm>
          <a:prstGeom prst="ellipse">
            <a:avLst/>
          </a:prstGeom>
          <a:solidFill>
            <a:srgbClr val="1B8057"/>
          </a:solidFill>
          <a:ln/>
        </p:spPr>
      </p:sp>
      <p:sp>
        <p:nvSpPr>
          <p:cNvPr id="47" name="Text 45"/>
          <p:cNvSpPr/>
          <p:nvPr/>
        </p:nvSpPr>
        <p:spPr>
          <a:xfrm>
            <a:off x="8503920" y="5175504"/>
            <a:ext cx="2926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A181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All modules unlocked</a:t>
            </a:r>
            <a:endParaRPr lang="en-US" sz="1100" dirty="0"/>
          </a:p>
        </p:txBody>
      </p:sp>
      <p:sp>
        <p:nvSpPr>
          <p:cNvPr id="48" name="Shape 46"/>
          <p:cNvSpPr/>
          <p:nvPr/>
        </p:nvSpPr>
        <p:spPr>
          <a:xfrm>
            <a:off x="8275320" y="5577840"/>
            <a:ext cx="146304" cy="146304"/>
          </a:xfrm>
          <a:prstGeom prst="ellipse">
            <a:avLst/>
          </a:prstGeom>
          <a:solidFill>
            <a:srgbClr val="1B8057"/>
          </a:solidFill>
          <a:ln/>
        </p:spPr>
      </p:sp>
      <p:sp>
        <p:nvSpPr>
          <p:cNvPr id="49" name="Text 47"/>
          <p:cNvSpPr/>
          <p:nvPr/>
        </p:nvSpPr>
        <p:spPr>
          <a:xfrm>
            <a:off x="8503920" y="5504688"/>
            <a:ext cx="2926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A181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Multi-unit territory rights</a:t>
            </a:r>
            <a:endParaRPr lang="en-US" sz="1100" dirty="0"/>
          </a:p>
        </p:txBody>
      </p:sp>
      <p:sp>
        <p:nvSpPr>
          <p:cNvPr id="50" name="Shape 48"/>
          <p:cNvSpPr/>
          <p:nvPr/>
        </p:nvSpPr>
        <p:spPr>
          <a:xfrm>
            <a:off x="8275320" y="5907024"/>
            <a:ext cx="146304" cy="146304"/>
          </a:xfrm>
          <a:prstGeom prst="ellipse">
            <a:avLst/>
          </a:prstGeom>
          <a:solidFill>
            <a:srgbClr val="1B8057"/>
          </a:solidFill>
          <a:ln/>
        </p:spPr>
      </p:sp>
      <p:sp>
        <p:nvSpPr>
          <p:cNvPr id="51" name="Text 49"/>
          <p:cNvSpPr/>
          <p:nvPr/>
        </p:nvSpPr>
        <p:spPr>
          <a:xfrm>
            <a:off x="8503920" y="5833872"/>
            <a:ext cx="2926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A181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Priority support team</a:t>
            </a:r>
            <a:endParaRPr lang="en-US" sz="1100" dirty="0"/>
          </a:p>
        </p:txBody>
      </p:sp>
      <p:sp>
        <p:nvSpPr>
          <p:cNvPr id="52" name="Text 50"/>
          <p:cNvSpPr/>
          <p:nvPr/>
        </p:nvSpPr>
        <p:spPr>
          <a:xfrm>
            <a:off x="548640" y="6199632"/>
            <a:ext cx="11064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5C4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All tiers include the brand system, recipes, training, ongoing operator support, and access to our digital platform. Tiers are reference ranges; actual investment depends on market, real estate, and format.</a:t>
            </a:r>
            <a:endParaRPr lang="en-US" sz="1000" dirty="0"/>
          </a:p>
        </p:txBody>
      </p:sp>
      <p:sp>
        <p:nvSpPr>
          <p:cNvPr id="53" name="Shape 51"/>
          <p:cNvSpPr/>
          <p:nvPr/>
        </p:nvSpPr>
        <p:spPr>
          <a:xfrm>
            <a:off x="0" y="6565392"/>
            <a:ext cx="12161520" cy="292608"/>
          </a:xfrm>
          <a:prstGeom prst="rect">
            <a:avLst/>
          </a:prstGeom>
          <a:solidFill>
            <a:srgbClr val="1B8057"/>
          </a:solidFill>
          <a:ln/>
        </p:spPr>
      </p:sp>
      <p:sp>
        <p:nvSpPr>
          <p:cNvPr id="54" name="Text 52"/>
          <p:cNvSpPr/>
          <p:nvPr/>
        </p:nvSpPr>
        <p:spPr>
          <a:xfrm>
            <a:off x="457200" y="6565392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Delicias La Gloria  ·  Operator Opportunity</a:t>
            </a:r>
            <a:endParaRPr lang="en-US" sz="1000" dirty="0"/>
          </a:p>
        </p:txBody>
      </p:sp>
      <p:sp>
        <p:nvSpPr>
          <p:cNvPr id="55" name="Text 53"/>
          <p:cNvSpPr/>
          <p:nvPr/>
        </p:nvSpPr>
        <p:spPr>
          <a:xfrm>
            <a:off x="11064240" y="6565392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4 / 5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801E1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961120" y="3017520"/>
            <a:ext cx="5029200" cy="5029200"/>
          </a:xfrm>
          <a:prstGeom prst="ellipse">
            <a:avLst/>
          </a:prstGeom>
          <a:solidFill>
            <a:srgbClr val="E78E34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1B8057"/>
          </a:solidFill>
          <a:ln/>
        </p:spPr>
      </p:sp>
      <p:pic>
        <p:nvPicPr>
          <p:cNvPr id="4" name="Image 0" descr="/sessions/amazing-dreamy-euler/mnt/outputs/brand/assets/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502920"/>
            <a:ext cx="914400" cy="9144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691640" y="713232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E78E3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BECOME AN OPERATOR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1691640" y="1033272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FFF8E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Tu lugar de sabor, en tu ciudad.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1920240"/>
            <a:ext cx="86868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52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Bring Delicias La Gloria</a:t>
            </a:r>
            <a:endParaRPr lang="en-US" sz="52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52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to your city.</a:t>
            </a:r>
            <a:endParaRPr lang="en-US" sz="5200" dirty="0"/>
          </a:p>
        </p:txBody>
      </p:sp>
      <p:sp>
        <p:nvSpPr>
          <p:cNvPr id="8" name="Text 5"/>
          <p:cNvSpPr/>
          <p:nvPr/>
        </p:nvSpPr>
        <p:spPr>
          <a:xfrm>
            <a:off x="548640" y="4434840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78E3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01</a:t>
            </a:r>
            <a:endParaRPr lang="en-US" sz="2000" dirty="0"/>
          </a:p>
        </p:txBody>
      </p:sp>
      <p:sp>
        <p:nvSpPr>
          <p:cNvPr id="9" name="Text 6"/>
          <p:cNvSpPr/>
          <p:nvPr/>
        </p:nvSpPr>
        <p:spPr>
          <a:xfrm>
            <a:off x="1280160" y="443484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Discovery call</a:t>
            </a:r>
            <a:endParaRPr lang="en-US" sz="1500" dirty="0"/>
          </a:p>
        </p:txBody>
      </p:sp>
      <p:sp>
        <p:nvSpPr>
          <p:cNvPr id="10" name="Text 7"/>
          <p:cNvSpPr/>
          <p:nvPr/>
        </p:nvSpPr>
        <p:spPr>
          <a:xfrm>
            <a:off x="3657600" y="443484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8E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Tell us about your market, budget, and timeline.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548640" y="4937760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78E3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02</a:t>
            </a:r>
            <a:endParaRPr lang="en-US" sz="2000" dirty="0"/>
          </a:p>
        </p:txBody>
      </p:sp>
      <p:sp>
        <p:nvSpPr>
          <p:cNvPr id="12" name="Text 9"/>
          <p:cNvSpPr/>
          <p:nvPr/>
        </p:nvSpPr>
        <p:spPr>
          <a:xfrm>
            <a:off x="1280160" y="493776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Tier &amp; territory</a:t>
            </a:r>
            <a:endParaRPr lang="en-US" sz="1500" dirty="0"/>
          </a:p>
        </p:txBody>
      </p:sp>
      <p:sp>
        <p:nvSpPr>
          <p:cNvPr id="13" name="Text 10"/>
          <p:cNvSpPr/>
          <p:nvPr/>
        </p:nvSpPr>
        <p:spPr>
          <a:xfrm>
            <a:off x="3657600" y="493776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8E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We model the right format and exclusive territory together.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548640" y="5440680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78E3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03</a:t>
            </a:r>
            <a:endParaRPr lang="en-US" sz="2000" dirty="0"/>
          </a:p>
        </p:txBody>
      </p:sp>
      <p:sp>
        <p:nvSpPr>
          <p:cNvPr id="15" name="Text 12"/>
          <p:cNvSpPr/>
          <p:nvPr/>
        </p:nvSpPr>
        <p:spPr>
          <a:xfrm>
            <a:off x="1280160" y="544068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Open the doors</a:t>
            </a:r>
            <a:endParaRPr lang="en-US" sz="1500" dirty="0"/>
          </a:p>
        </p:txBody>
      </p:sp>
      <p:sp>
        <p:nvSpPr>
          <p:cNvPr id="16" name="Text 13"/>
          <p:cNvSpPr/>
          <p:nvPr/>
        </p:nvSpPr>
        <p:spPr>
          <a:xfrm>
            <a:off x="3657600" y="544068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8E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Sign, build, train, launch — typically 4–8 months.</a:t>
            </a:r>
            <a:endParaRPr lang="en-US" sz="1300" dirty="0"/>
          </a:p>
        </p:txBody>
      </p:sp>
      <p:sp>
        <p:nvSpPr>
          <p:cNvPr id="17" name="Shape 14"/>
          <p:cNvSpPr/>
          <p:nvPr/>
        </p:nvSpPr>
        <p:spPr>
          <a:xfrm>
            <a:off x="8595360" y="2194560"/>
            <a:ext cx="3108960" cy="3383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52400" dist="38100" dir="5400000">
              <a:srgbClr val="000000">
                <a:alpha val="18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8595360" y="2194560"/>
            <a:ext cx="3108960" cy="457200"/>
          </a:xfrm>
          <a:prstGeom prst="rect">
            <a:avLst/>
          </a:prstGeom>
          <a:solidFill>
            <a:srgbClr val="1B8057"/>
          </a:solidFill>
          <a:ln/>
        </p:spPr>
      </p:sp>
      <p:sp>
        <p:nvSpPr>
          <p:cNvPr id="19" name="Text 16"/>
          <p:cNvSpPr/>
          <p:nvPr/>
        </p:nvSpPr>
        <p:spPr>
          <a:xfrm>
            <a:off x="8595360" y="2194560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500" kern="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LET'S TALK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8778240" y="278892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C4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Operator inquiries</a:t>
            </a:r>
            <a:endParaRPr lang="en-US" sz="1100" dirty="0"/>
          </a:p>
        </p:txBody>
      </p:sp>
      <p:sp>
        <p:nvSpPr>
          <p:cNvPr id="21" name="Text 18"/>
          <p:cNvSpPr/>
          <p:nvPr/>
        </p:nvSpPr>
        <p:spPr>
          <a:xfrm>
            <a:off x="8778240" y="3063240"/>
            <a:ext cx="2743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92F0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operators@</a:t>
            </a:r>
            <a:endParaRPr lang="en-US" sz="1600" dirty="0"/>
          </a:p>
          <a:p>
            <a:pPr indent="0" marL="0">
              <a:buNone/>
            </a:pPr>
            <a:r>
              <a:rPr lang="en-US" sz="1600" b="1" dirty="0">
                <a:solidFill>
                  <a:srgbClr val="D92F0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deliciaslagloria.com</a:t>
            </a:r>
            <a:endParaRPr lang="en-US" sz="1600" dirty="0"/>
          </a:p>
        </p:txBody>
      </p:sp>
      <p:sp>
        <p:nvSpPr>
          <p:cNvPr id="22" name="Text 19"/>
          <p:cNvSpPr/>
          <p:nvPr/>
        </p:nvSpPr>
        <p:spPr>
          <a:xfrm>
            <a:off x="8778240" y="402336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C4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Phone</a:t>
            </a:r>
            <a:endParaRPr lang="en-US" sz="1100" dirty="0"/>
          </a:p>
        </p:txBody>
      </p:sp>
      <p:sp>
        <p:nvSpPr>
          <p:cNvPr id="23" name="Text 20"/>
          <p:cNvSpPr/>
          <p:nvPr/>
        </p:nvSpPr>
        <p:spPr>
          <a:xfrm>
            <a:off x="8778240" y="429768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181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+52 (00) 0000-0000</a:t>
            </a:r>
            <a:endParaRPr lang="en-US" sz="1400" dirty="0"/>
          </a:p>
        </p:txBody>
      </p:sp>
      <p:sp>
        <p:nvSpPr>
          <p:cNvPr id="24" name="Text 21"/>
          <p:cNvSpPr/>
          <p:nvPr/>
        </p:nvSpPr>
        <p:spPr>
          <a:xfrm>
            <a:off x="8778240" y="475488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C4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Web</a:t>
            </a:r>
            <a:endParaRPr lang="en-US" sz="1100" dirty="0"/>
          </a:p>
        </p:txBody>
      </p:sp>
      <p:sp>
        <p:nvSpPr>
          <p:cNvPr id="25" name="Text 22"/>
          <p:cNvSpPr/>
          <p:nvPr/>
        </p:nvSpPr>
        <p:spPr>
          <a:xfrm>
            <a:off x="8778240" y="502920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A181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deliciaslagloria.com/operators</a:t>
            </a:r>
            <a:endParaRPr lang="en-US" sz="1200" dirty="0"/>
          </a:p>
        </p:txBody>
      </p:sp>
      <p:sp>
        <p:nvSpPr>
          <p:cNvPr id="26" name="Shape 23"/>
          <p:cNvSpPr/>
          <p:nvPr/>
        </p:nvSpPr>
        <p:spPr>
          <a:xfrm>
            <a:off x="0" y="6217920"/>
            <a:ext cx="12161520" cy="640080"/>
          </a:xfrm>
          <a:prstGeom prst="rect">
            <a:avLst/>
          </a:prstGeom>
          <a:solidFill>
            <a:srgbClr val="1B8057"/>
          </a:solidFill>
          <a:ln/>
        </p:spPr>
      </p:sp>
      <p:sp>
        <p:nvSpPr>
          <p:cNvPr id="27" name="Text 24"/>
          <p:cNvSpPr/>
          <p:nvPr/>
        </p:nvSpPr>
        <p:spPr>
          <a:xfrm>
            <a:off x="548640" y="6217920"/>
            <a:ext cx="11064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i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Spice up your life.  ·  Delicias La Gloria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Delicias La Gloria — Operator Opportunity</dc:title>
  <dc:subject>PptxGenJS Presentation</dc:subject>
  <dc:creator>Delicias La Gloria</dc:creator>
  <cp:lastModifiedBy>Delicias La Gloria</cp:lastModifiedBy>
  <cp:revision>1</cp:revision>
  <dcterms:created xsi:type="dcterms:W3CDTF">2026-04-27T07:08:52Z</dcterms:created>
  <dcterms:modified xsi:type="dcterms:W3CDTF">2026-04-27T07:08:52Z</dcterms:modified>
</cp:coreProperties>
</file>